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8" r:id="rId2"/>
    <p:sldId id="257" r:id="rId3"/>
    <p:sldId id="263" r:id="rId4"/>
    <p:sldId id="262" r:id="rId5"/>
    <p:sldId id="264" r:id="rId6"/>
    <p:sldId id="265" r:id="rId7"/>
    <p:sldId id="267" r:id="rId8"/>
    <p:sldId id="268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CDF0A1-AAC0-468B-8BCA-F8F8F9D79E25}" v="4" dt="2025-07-29T08:25:17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400" d="100"/>
          <a:sy n="400" d="100"/>
        </p:scale>
        <p:origin x="-5028" y="-13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hoon Choi" userId="66a3f6d713c9ec12" providerId="LiveId" clId="{17CDF0A1-AAC0-468B-8BCA-F8F8F9D79E25}"/>
    <pc:docChg chg="undo custSel modSld">
      <pc:chgData name="Jihoon Choi" userId="66a3f6d713c9ec12" providerId="LiveId" clId="{17CDF0A1-AAC0-468B-8BCA-F8F8F9D79E25}" dt="2025-07-29T08:25:38.651" v="29" actId="2085"/>
      <pc:docMkLst>
        <pc:docMk/>
      </pc:docMkLst>
      <pc:sldChg chg="addSp modSp mod">
        <pc:chgData name="Jihoon Choi" userId="66a3f6d713c9ec12" providerId="LiveId" clId="{17CDF0A1-AAC0-468B-8BCA-F8F8F9D79E25}" dt="2025-07-29T08:25:38.651" v="29" actId="2085"/>
        <pc:sldMkLst>
          <pc:docMk/>
          <pc:sldMk cId="2932656802" sldId="268"/>
        </pc:sldMkLst>
        <pc:spChg chg="add">
          <ac:chgData name="Jihoon Choi" userId="66a3f6d713c9ec12" providerId="LiveId" clId="{17CDF0A1-AAC0-468B-8BCA-F8F8F9D79E25}" dt="2025-07-29T08:19:33.346" v="4" actId="11529"/>
          <ac:spMkLst>
            <pc:docMk/>
            <pc:sldMk cId="2932656802" sldId="268"/>
            <ac:spMk id="12" creationId="{473EB116-C58E-5DB8-951A-CD189B833392}"/>
          </ac:spMkLst>
        </pc:spChg>
        <pc:spChg chg="add mod">
          <ac:chgData name="Jihoon Choi" userId="66a3f6d713c9ec12" providerId="LiveId" clId="{17CDF0A1-AAC0-468B-8BCA-F8F8F9D79E25}" dt="2025-07-29T08:25:38.651" v="29" actId="2085"/>
          <ac:spMkLst>
            <pc:docMk/>
            <pc:sldMk cId="2932656802" sldId="268"/>
            <ac:spMk id="34" creationId="{FFE5A7E1-D3DB-8418-57EC-9A262C9CA346}"/>
          </ac:spMkLst>
        </pc:spChg>
        <pc:cxnChg chg="add mod">
          <ac:chgData name="Jihoon Choi" userId="66a3f6d713c9ec12" providerId="LiveId" clId="{17CDF0A1-AAC0-468B-8BCA-F8F8F9D79E25}" dt="2025-07-29T08:22:12.159" v="14" actId="1076"/>
          <ac:cxnSpMkLst>
            <pc:docMk/>
            <pc:sldMk cId="2932656802" sldId="268"/>
            <ac:cxnSpMk id="6" creationId="{DE366F46-AF42-4F87-00FD-CFD8FBB31B57}"/>
          </ac:cxnSpMkLst>
        </pc:cxnChg>
        <pc:cxnChg chg="add mod">
          <ac:chgData name="Jihoon Choi" userId="66a3f6d713c9ec12" providerId="LiveId" clId="{17CDF0A1-AAC0-468B-8BCA-F8F8F9D79E25}" dt="2025-07-29T08:24:03.662" v="24" actId="14100"/>
          <ac:cxnSpMkLst>
            <pc:docMk/>
            <pc:sldMk cId="2932656802" sldId="268"/>
            <ac:cxnSpMk id="13" creationId="{80E6A50E-8EFE-8DF5-9654-EC943688C181}"/>
          </ac:cxnSpMkLst>
        </pc:cxnChg>
        <pc:cxnChg chg="add mod">
          <ac:chgData name="Jihoon Choi" userId="66a3f6d713c9ec12" providerId="LiveId" clId="{17CDF0A1-AAC0-468B-8BCA-F8F8F9D79E25}" dt="2025-07-29T08:25:09.706" v="25" actId="14100"/>
          <ac:cxnSpMkLst>
            <pc:docMk/>
            <pc:sldMk cId="2932656802" sldId="268"/>
            <ac:cxnSpMk id="27" creationId="{E380969C-4979-B04B-0A15-44802924CB7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FBF87-7166-43EE-8111-D8D56026FD25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52777-CE48-4AFD-AC3F-9FEE218C1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452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52777-CE48-4AFD-AC3F-9FEE218C1F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539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1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57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1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63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40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39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3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91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61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56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B2393-9C0C-47A9-8C6D-A37100E6FCDC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FAD79-7317-4649-A96C-34A9E8DB1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njXK_BTIC2s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Relationship Id="rId9" Type="http://schemas.openxmlformats.org/officeDocument/2006/relationships/hyperlink" Target="https://discourse.ros.org/t/tb3-hugging-face-lerobot-with-turtlebot3-openmanipulator-x/4249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video" Target="../media/media4.mp4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6BAF6-A260-9B91-401A-B9CB17E5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B379B1-9287-7FCE-4787-1105165AA544}"/>
              </a:ext>
            </a:extLst>
          </p:cNvPr>
          <p:cNvGrpSpPr/>
          <p:nvPr/>
        </p:nvGrpSpPr>
        <p:grpSpPr>
          <a:xfrm>
            <a:off x="0" y="-80011"/>
            <a:ext cx="6858000" cy="9990623"/>
            <a:chOff x="0" y="-80011"/>
            <a:chExt cx="6858000" cy="999062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F463ED9-89EF-9DDA-CB10-B3B59DF05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496" t="4434" r="6138" b="4718"/>
            <a:stretch/>
          </p:blipFill>
          <p:spPr>
            <a:xfrm>
              <a:off x="0" y="-80011"/>
              <a:ext cx="6858000" cy="999062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A2DABD-4EFB-7AEF-DC76-E5A1FD238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rcRect l="45871" t="88311" r="45315" b="8891"/>
            <a:stretch/>
          </p:blipFill>
          <p:spPr>
            <a:xfrm>
              <a:off x="3111382" y="9145079"/>
              <a:ext cx="664985" cy="307711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0AB9AC3-5EF0-D2CB-05BD-430B58218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531"/>
                      </a14:imgEffect>
                      <a14:imgEffect>
                        <a14:saturation sat="47000"/>
                      </a14:imgEffect>
                      <a14:imgEffect>
                        <a14:brightnessContrast bright="-100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6507" y="9197778"/>
              <a:ext cx="664985" cy="215012"/>
            </a:xfrm>
            <a:prstGeom prst="rect">
              <a:avLst/>
            </a:prstGeom>
            <a:noFill/>
            <a:effectLst>
              <a:glow rad="50800">
                <a:schemeClr val="bg1">
                  <a:alpha val="27000"/>
                </a:schemeClr>
              </a:glow>
              <a:innerShdw blurRad="101600">
                <a:prstClr val="black">
                  <a:alpha val="92000"/>
                </a:prstClr>
              </a:inn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012FBC9-030D-88AA-3693-353519DBA99F}"/>
              </a:ext>
            </a:extLst>
          </p:cNvPr>
          <p:cNvSpPr txBox="1"/>
          <p:nvPr/>
        </p:nvSpPr>
        <p:spPr>
          <a:xfrm>
            <a:off x="838833" y="2495980"/>
            <a:ext cx="5210081" cy="7602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2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Robot Motion Planning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2D</a:t>
            </a:r>
            <a:r>
              <a:rPr lang="ko-KR" altLang="en-US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 </a:t>
            </a:r>
            <a:r>
              <a:rPr lang="en-US" altLang="ko-KR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coverage path planning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Imitation Learning Tutorial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IL-based Pick-and-Place in Real world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IL-based 2D coverage path planning</a:t>
            </a:r>
          </a:p>
          <a:p>
            <a:pPr marL="342900" indent="-342900">
              <a:buAutoNum type="arabicPeriod"/>
            </a:pPr>
            <a:r>
              <a:rPr lang="en-US" altLang="ko-KR" sz="32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Vision System-6D Pose Estimation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Marker-based Tracking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Random Marker Problem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Multi-camera Tracking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Marker-IMU Sensor Fusion</a:t>
            </a:r>
          </a:p>
          <a:p>
            <a:pPr marL="514350" indent="-514350">
              <a:buAutoNum type="arabicPeriod" startAt="3"/>
            </a:pPr>
            <a:r>
              <a:rPr lang="en-US" altLang="ko-KR" sz="32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Laser distance sensor array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Sensor Calibration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accent2">
                    <a:lumMod val="50000"/>
                  </a:schemeClr>
                </a:solidFill>
                <a:latin typeface="Gabriola" panose="04040605051002020D02" pitchFamily="82" charset="0"/>
                <a:ea typeface="STXingkai" panose="02010800040101010101" pitchFamily="2" charset="-122"/>
              </a:rPr>
              <a:t>Simultaneous Sensor Array Control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altLang="ko-KR" sz="2800" b="1">
              <a:solidFill>
                <a:schemeClr val="accent2">
                  <a:lumMod val="50000"/>
                </a:schemeClr>
              </a:solidFill>
              <a:latin typeface="Gabriola" panose="04040605051002020D02" pitchFamily="82" charset="0"/>
              <a:ea typeface="STXingkai" panose="02010800040101010101" pitchFamily="2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altLang="ko-KR" sz="2800" b="1">
              <a:solidFill>
                <a:schemeClr val="accent2">
                  <a:lumMod val="50000"/>
                </a:schemeClr>
              </a:solidFill>
              <a:latin typeface="Gabriola" panose="04040605051002020D02" pitchFamily="82" charset="0"/>
              <a:ea typeface="STXingkai" panose="02010800040101010101" pitchFamily="2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altLang="ko-KR" sz="2800" b="1">
              <a:solidFill>
                <a:schemeClr val="accent2">
                  <a:lumMod val="50000"/>
                </a:schemeClr>
              </a:solidFill>
              <a:latin typeface="Gabriola" panose="04040605051002020D02" pitchFamily="82" charset="0"/>
              <a:ea typeface="STXingkai" panose="02010800040101010101" pitchFamily="2" charset="-122"/>
            </a:endParaRPr>
          </a:p>
          <a:p>
            <a:endParaRPr lang="en-US" altLang="ko-KR" sz="2800" b="1">
              <a:solidFill>
                <a:schemeClr val="accent2">
                  <a:lumMod val="50000"/>
                </a:schemeClr>
              </a:solidFill>
              <a:latin typeface="Gabriola" panose="04040605051002020D02" pitchFamily="82" charset="0"/>
              <a:ea typeface="STXingka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914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A22D8-5A07-2D7C-25B6-27FC40264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6196273-6877-71BB-EEB6-39CCF4756675}"/>
              </a:ext>
            </a:extLst>
          </p:cNvPr>
          <p:cNvSpPr txBox="1"/>
          <p:nvPr/>
        </p:nvSpPr>
        <p:spPr>
          <a:xfrm>
            <a:off x="431939" y="620201"/>
            <a:ext cx="2823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Robot Motion Planning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2B3ABE-A0BF-B906-644D-5198F81C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0" y="11632"/>
            <a:ext cx="1578036" cy="188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8502F2-4A45-1FCD-9E1D-EFE2E5133DE3}"/>
              </a:ext>
            </a:extLst>
          </p:cNvPr>
          <p:cNvSpPr txBox="1"/>
          <p:nvPr/>
        </p:nvSpPr>
        <p:spPr>
          <a:xfrm>
            <a:off x="426720" y="1020311"/>
            <a:ext cx="32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다관절로봇 작업경로계획연구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8E0B5B-174A-F414-0E93-023833353EF7}"/>
              </a:ext>
            </a:extLst>
          </p:cNvPr>
          <p:cNvSpPr txBox="1"/>
          <p:nvPr/>
        </p:nvSpPr>
        <p:spPr>
          <a:xfrm>
            <a:off x="426720" y="2042298"/>
            <a:ext cx="614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Introduction: Coverage</a:t>
            </a:r>
            <a:r>
              <a:rPr lang="ko-KR" altLang="en-US" sz="1400" b="1"/>
              <a:t> </a:t>
            </a:r>
            <a:r>
              <a:rPr lang="en-US" altLang="ko-KR" sz="1400" b="1"/>
              <a:t>Path</a:t>
            </a:r>
            <a:r>
              <a:rPr lang="ko-KR" altLang="en-US" sz="1400" b="1"/>
              <a:t> </a:t>
            </a:r>
            <a:r>
              <a:rPr lang="en-US" altLang="ko-KR" sz="1400" b="1"/>
              <a:t>Planning(CPP)</a:t>
            </a:r>
            <a:r>
              <a:rPr lang="ko-KR" altLang="en-US" sz="1400" b="1"/>
              <a:t>란</a:t>
            </a:r>
            <a:r>
              <a:rPr lang="en-US" altLang="ko-KR" sz="1400" b="1"/>
              <a:t>?</a:t>
            </a:r>
          </a:p>
          <a:p>
            <a:pPr algn="just"/>
            <a:r>
              <a:rPr lang="ko-KR" altLang="en-US" sz="1100"/>
              <a:t>  대상 영역 표면 전체를 커버하는 경로를 도출하는 것입니다</a:t>
            </a:r>
            <a:r>
              <a:rPr lang="en-US" altLang="ko-KR" sz="1100"/>
              <a:t>. </a:t>
            </a:r>
            <a:r>
              <a:rPr lang="ko-KR" altLang="en-US" sz="1100"/>
              <a:t>로봇청소기</a:t>
            </a:r>
            <a:r>
              <a:rPr lang="en-US" altLang="ko-KR" sz="1100"/>
              <a:t>, </a:t>
            </a:r>
            <a:r>
              <a:rPr lang="ko-KR" altLang="en-US" sz="1100"/>
              <a:t>드론방제</a:t>
            </a:r>
            <a:r>
              <a:rPr lang="en-US" altLang="ko-KR" sz="1100"/>
              <a:t>(</a:t>
            </a:r>
            <a:r>
              <a:rPr lang="ko-KR" altLang="en-US" sz="1100"/>
              <a:t>농약뿌리기</a:t>
            </a:r>
            <a:r>
              <a:rPr lang="en-US" altLang="ko-KR" sz="1100"/>
              <a:t>) </a:t>
            </a:r>
            <a:r>
              <a:rPr lang="ko-KR" altLang="en-US" sz="1100"/>
              <a:t>등에 </a:t>
            </a:r>
            <a:r>
              <a:rPr lang="en-US" altLang="ko-KR" sz="1100"/>
              <a:t>2D CPP</a:t>
            </a:r>
            <a:r>
              <a:rPr lang="ko-KR" altLang="en-US" sz="1100"/>
              <a:t>가 산업적으로 응용되고 있습니다</a:t>
            </a:r>
            <a:r>
              <a:rPr lang="en-US" altLang="ko-KR" sz="1100"/>
              <a:t>. </a:t>
            </a:r>
            <a:r>
              <a:rPr lang="ko-KR" altLang="en-US" sz="1100"/>
              <a:t>아래의 간단한 예시를 확인해주세요</a:t>
            </a:r>
            <a:r>
              <a:rPr lang="en-US" altLang="ko-KR" sz="110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D1A849-4078-7B8F-EE2E-CE36CF8689BA}"/>
              </a:ext>
            </a:extLst>
          </p:cNvPr>
          <p:cNvGrpSpPr/>
          <p:nvPr/>
        </p:nvGrpSpPr>
        <p:grpSpPr>
          <a:xfrm>
            <a:off x="698824" y="2701719"/>
            <a:ext cx="5112648" cy="2351477"/>
            <a:chOff x="539916" y="6653363"/>
            <a:chExt cx="5880296" cy="27045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1AC0BA3-BBEA-415D-46D2-6A9060505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916" y="6724396"/>
              <a:ext cx="2889084" cy="263351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9721D39-1D8A-5175-0171-4F777372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2905" y="6653363"/>
              <a:ext cx="3027307" cy="263351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A18F41-2D25-103A-4B10-FD545055A4D6}"/>
              </a:ext>
            </a:extLst>
          </p:cNvPr>
          <p:cNvSpPr txBox="1"/>
          <p:nvPr/>
        </p:nvSpPr>
        <p:spPr>
          <a:xfrm>
            <a:off x="355431" y="5352763"/>
            <a:ext cx="61471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무엇을 해야 하나요</a:t>
            </a:r>
            <a:r>
              <a:rPr lang="en-US" altLang="ko-KR" sz="1600" b="1"/>
              <a:t>?</a:t>
            </a:r>
          </a:p>
          <a:p>
            <a:pPr algn="just"/>
            <a:r>
              <a:rPr lang="ko-KR" altLang="en-US" sz="1200"/>
              <a:t>   본 프로젝트의 아이디어는 기존 </a:t>
            </a:r>
            <a:r>
              <a:rPr lang="en-US" altLang="ko-KR" sz="1200"/>
              <a:t>2D CPP</a:t>
            </a:r>
            <a:r>
              <a:rPr lang="ko-KR" altLang="en-US" sz="1200"/>
              <a:t>를 </a:t>
            </a:r>
            <a:r>
              <a:rPr lang="en-US" altLang="ko-KR" sz="1200"/>
              <a:t>3D</a:t>
            </a:r>
            <a:r>
              <a:rPr lang="ko-KR" altLang="en-US" sz="1200"/>
              <a:t> </a:t>
            </a:r>
            <a:r>
              <a:rPr lang="en-US" altLang="ko-KR" sz="1200"/>
              <a:t>CPP</a:t>
            </a:r>
            <a:r>
              <a:rPr lang="ko-KR" altLang="en-US" sz="1200"/>
              <a:t>로 확장하는 것입니다</a:t>
            </a:r>
            <a:r>
              <a:rPr lang="en-US" altLang="ko-KR" sz="1200"/>
              <a:t>. </a:t>
            </a:r>
            <a:r>
              <a:rPr lang="ko-KR" altLang="en-US" sz="1200"/>
              <a:t>이번 프로젝트에서는 </a:t>
            </a:r>
            <a:r>
              <a:rPr lang="en-US" altLang="ko-KR" sz="1200"/>
              <a:t>AI</a:t>
            </a:r>
            <a:r>
              <a:rPr lang="ko-KR" altLang="en-US" sz="1200"/>
              <a:t>기반 </a:t>
            </a:r>
            <a:r>
              <a:rPr lang="en-US" altLang="ko-KR" sz="1200"/>
              <a:t>3D CPP</a:t>
            </a:r>
            <a:r>
              <a:rPr lang="ko-KR" altLang="en-US" sz="1200"/>
              <a:t>를 구현하기 위한 기본요소를 스터디해보는 것을 목표로 하여</a:t>
            </a:r>
            <a:r>
              <a:rPr lang="en-US" altLang="ko-KR" sz="1200"/>
              <a:t>, </a:t>
            </a:r>
            <a:r>
              <a:rPr lang="ko-KR" altLang="en-US" sz="1200"/>
              <a:t>아래와 같이 연습 과제 </a:t>
            </a:r>
            <a:r>
              <a:rPr lang="en-US" altLang="ko-KR" sz="1200"/>
              <a:t>2</a:t>
            </a:r>
            <a:r>
              <a:rPr lang="ko-KR" altLang="en-US" sz="1200"/>
              <a:t>개와 심화과제 </a:t>
            </a:r>
            <a:r>
              <a:rPr lang="en-US" altLang="ko-KR" sz="1200"/>
              <a:t>2</a:t>
            </a:r>
            <a:r>
              <a:rPr lang="ko-KR" altLang="en-US" sz="1200"/>
              <a:t>개로 구성되어있습니다</a:t>
            </a:r>
            <a:r>
              <a:rPr lang="en-US" altLang="ko-KR" sz="1200"/>
              <a:t>.</a:t>
            </a:r>
          </a:p>
          <a:p>
            <a:pPr algn="just"/>
            <a:endParaRPr lang="en-US" altLang="ko-KR" sz="1200" b="1"/>
          </a:p>
          <a:p>
            <a:pPr algn="just"/>
            <a:r>
              <a:rPr lang="ko-KR" altLang="en-US" sz="1600" b="1"/>
              <a:t>연습과제</a:t>
            </a:r>
            <a:endParaRPr lang="en-US" altLang="ko-KR" sz="1600" b="1"/>
          </a:p>
          <a:p>
            <a:pPr algn="just"/>
            <a:r>
              <a:rPr lang="en-US" altLang="ko-KR" sz="1200" b="1"/>
              <a:t> T1. 2D Coverage Path Planning</a:t>
            </a:r>
          </a:p>
          <a:p>
            <a:pPr algn="just"/>
            <a:r>
              <a:rPr lang="en-US" altLang="ko-KR" sz="1200"/>
              <a:t>    </a:t>
            </a:r>
            <a:r>
              <a:rPr lang="ko-KR" altLang="en-US" sz="1200"/>
              <a:t>논문 등을 참조하여</a:t>
            </a:r>
            <a:r>
              <a:rPr lang="en-US" altLang="ko-KR" sz="1200"/>
              <a:t>, </a:t>
            </a:r>
            <a:r>
              <a:rPr lang="ko-KR" altLang="en-US" sz="1200"/>
              <a:t>다양한 </a:t>
            </a:r>
            <a:r>
              <a:rPr lang="en-US" altLang="ko-KR" sz="1200"/>
              <a:t>2D </a:t>
            </a:r>
            <a:r>
              <a:rPr lang="ko-KR" altLang="en-US" sz="1200"/>
              <a:t>이미지 상에서 </a:t>
            </a:r>
            <a:r>
              <a:rPr lang="en-US" altLang="ko-KR" sz="1200"/>
              <a:t>CPP </a:t>
            </a:r>
            <a:r>
              <a:rPr lang="ko-KR" altLang="en-US" sz="1200"/>
              <a:t>경로생성 알고리즘 구현해봅니다</a:t>
            </a:r>
            <a:r>
              <a:rPr lang="en-US" altLang="ko-KR" sz="1200"/>
              <a:t>.</a:t>
            </a:r>
          </a:p>
          <a:p>
            <a:pPr algn="just"/>
            <a:endParaRPr lang="en-US" altLang="ko-KR" sz="1200"/>
          </a:p>
          <a:p>
            <a:pPr algn="just"/>
            <a:r>
              <a:rPr lang="en-US" altLang="ko-KR" sz="1200" b="1"/>
              <a:t>T2. Imitation/Reinforcement</a:t>
            </a:r>
            <a:r>
              <a:rPr lang="ko-KR" altLang="en-US" sz="1200" b="1"/>
              <a:t> </a:t>
            </a:r>
            <a:r>
              <a:rPr lang="en-US" altLang="ko-KR" sz="1200" b="1"/>
              <a:t>Learning(IL/RL)</a:t>
            </a:r>
            <a:r>
              <a:rPr lang="ko-KR" altLang="en-US" sz="1200" b="1"/>
              <a:t> </a:t>
            </a:r>
            <a:r>
              <a:rPr lang="en-US" altLang="ko-KR" sz="1200" b="1"/>
              <a:t>Tutorial</a:t>
            </a:r>
          </a:p>
          <a:p>
            <a:pPr algn="just"/>
            <a:r>
              <a:rPr lang="en-US" altLang="ko-KR" sz="1200"/>
              <a:t>     Python-hugging face LeRobot</a:t>
            </a:r>
            <a:r>
              <a:rPr lang="ko-KR" altLang="en-US" sz="1200"/>
              <a:t>를 통해 로봇 모방</a:t>
            </a:r>
            <a:r>
              <a:rPr lang="en-US" altLang="ko-KR" sz="1200"/>
              <a:t>/</a:t>
            </a:r>
            <a:r>
              <a:rPr lang="ko-KR" altLang="en-US" sz="1200"/>
              <a:t>강화학습 튜토리얼 수행해봅니다</a:t>
            </a:r>
            <a:r>
              <a:rPr lang="en-US" altLang="ko-KR" sz="1200"/>
              <a:t>.</a:t>
            </a:r>
          </a:p>
          <a:p>
            <a:pPr algn="just"/>
            <a:endParaRPr lang="en-US" altLang="ko-KR" sz="1200"/>
          </a:p>
          <a:p>
            <a:pPr algn="just"/>
            <a:r>
              <a:rPr lang="ko-KR" altLang="en-US" sz="1600" b="1"/>
              <a:t>심화과제</a:t>
            </a:r>
            <a:endParaRPr lang="en-US" altLang="ko-KR" sz="1600" b="1"/>
          </a:p>
          <a:p>
            <a:pPr algn="just"/>
            <a:r>
              <a:rPr lang="en-US" altLang="ko-KR" sz="1200" b="1"/>
              <a:t>1. Real-World Pick-and-Place via IL/RL with a Robot</a:t>
            </a:r>
            <a:r>
              <a:rPr lang="ko-KR" altLang="en-US" sz="1200" b="1"/>
              <a:t> </a:t>
            </a:r>
            <a:r>
              <a:rPr lang="en-US" altLang="ko-KR" sz="1200" b="1"/>
              <a:t>Manipulator</a:t>
            </a:r>
          </a:p>
          <a:p>
            <a:pPr algn="just"/>
            <a:r>
              <a:rPr lang="en-US" altLang="ko-KR" sz="1200"/>
              <a:t>    </a:t>
            </a:r>
            <a:r>
              <a:rPr lang="ko-KR" altLang="en-US" sz="1200"/>
              <a:t>연습용 로봇 매니퓰레이터와</a:t>
            </a:r>
            <a:r>
              <a:rPr lang="en-US" altLang="ko-KR" sz="1200"/>
              <a:t> </a:t>
            </a:r>
            <a:r>
              <a:rPr lang="ko-KR" altLang="en-US" sz="1200"/>
              <a:t>카메라를 활용하여 </a:t>
            </a:r>
            <a:r>
              <a:rPr lang="en-US" altLang="ko-KR" sz="1200"/>
              <a:t>IL/RL </a:t>
            </a:r>
            <a:r>
              <a:rPr lang="ko-KR" altLang="en-US" sz="1200"/>
              <a:t>어플리케이션 중 상대적으로 난이도가 낮은 </a:t>
            </a:r>
            <a:r>
              <a:rPr lang="en-US" altLang="ko-KR" sz="1200"/>
              <a:t>pick and place</a:t>
            </a:r>
            <a:r>
              <a:rPr lang="ko-KR" altLang="en-US" sz="1200"/>
              <a:t>를 구현합니다</a:t>
            </a:r>
            <a:r>
              <a:rPr lang="en-US" altLang="ko-KR" sz="1200"/>
              <a:t>.</a:t>
            </a:r>
          </a:p>
          <a:p>
            <a:pPr algn="just"/>
            <a:endParaRPr lang="en-US" altLang="ko-KR" sz="1200"/>
          </a:p>
          <a:p>
            <a:pPr algn="just"/>
            <a:r>
              <a:rPr lang="en-US" altLang="ko-KR" sz="1200" b="1"/>
              <a:t>2. IL-basd 2D Coverage Path Planning</a:t>
            </a:r>
          </a:p>
          <a:p>
            <a:pPr algn="just"/>
            <a:r>
              <a:rPr lang="en-US" altLang="ko-KR" sz="1200"/>
              <a:t>    T1</a:t>
            </a:r>
            <a:r>
              <a:rPr lang="ko-KR" altLang="en-US" sz="1200"/>
              <a:t>과정을 통해 이미 도출된 </a:t>
            </a:r>
            <a:r>
              <a:rPr lang="en-US" altLang="ko-KR" sz="1200"/>
              <a:t>2D CPP</a:t>
            </a:r>
            <a:r>
              <a:rPr lang="ko-KR" altLang="en-US" sz="1200"/>
              <a:t> 데이터셋을 바탕으로</a:t>
            </a:r>
            <a:r>
              <a:rPr lang="en-US" altLang="ko-KR" sz="1200"/>
              <a:t>, </a:t>
            </a:r>
            <a:r>
              <a:rPr lang="ko-KR" altLang="en-US" sz="1200"/>
              <a:t>모방학습이 </a:t>
            </a:r>
            <a:r>
              <a:rPr lang="en-US" altLang="ko-KR" sz="1200"/>
              <a:t>2D CPP</a:t>
            </a:r>
            <a:r>
              <a:rPr lang="ko-KR" altLang="en-US" sz="1200"/>
              <a:t>에 적용가능한지 여부를 확인합니다</a:t>
            </a:r>
            <a:r>
              <a:rPr lang="en-US" altLang="ko-KR" sz="1200"/>
              <a:t>.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72378F-CA67-4B9C-7416-4B4E6566226F}"/>
              </a:ext>
            </a:extLst>
          </p:cNvPr>
          <p:cNvCxnSpPr/>
          <p:nvPr/>
        </p:nvCxnSpPr>
        <p:spPr>
          <a:xfrm>
            <a:off x="0" y="1942947"/>
            <a:ext cx="6858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6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ABDC1-61A9-DD20-2F79-14333079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4B6D6CA-4CAA-4C6F-F681-0E9A882DC36F}"/>
              </a:ext>
            </a:extLst>
          </p:cNvPr>
          <p:cNvSpPr txBox="1"/>
          <p:nvPr/>
        </p:nvSpPr>
        <p:spPr>
          <a:xfrm>
            <a:off x="431939" y="620201"/>
            <a:ext cx="2823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Robot Motion Planning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FCB29A-3DDD-1D23-6FC0-403DBB98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11632"/>
            <a:ext cx="1578036" cy="188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61231-B55C-F070-5855-A2D4CE5D6634}"/>
              </a:ext>
            </a:extLst>
          </p:cNvPr>
          <p:cNvSpPr txBox="1"/>
          <p:nvPr/>
        </p:nvSpPr>
        <p:spPr>
          <a:xfrm>
            <a:off x="426720" y="1012034"/>
            <a:ext cx="32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다관절로봇 작업경로계획연구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D0C703-BF36-61EF-792F-CFD5D358ABFA}"/>
              </a:ext>
            </a:extLst>
          </p:cNvPr>
          <p:cNvSpPr txBox="1"/>
          <p:nvPr/>
        </p:nvSpPr>
        <p:spPr>
          <a:xfrm>
            <a:off x="426720" y="2042298"/>
            <a:ext cx="6147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Hugging Face LeRobot: </a:t>
            </a:r>
            <a:r>
              <a:rPr lang="ko-KR" altLang="en-US" sz="1400" b="1"/>
              <a:t>로봇 </a:t>
            </a:r>
            <a:r>
              <a:rPr lang="en-US" altLang="ko-KR" sz="1400" b="1"/>
              <a:t>AI </a:t>
            </a:r>
            <a:r>
              <a:rPr lang="ko-KR" altLang="en-US" sz="1400" b="1"/>
              <a:t>학습을 위한 라이브러리</a:t>
            </a:r>
            <a:endParaRPr lang="en-US" altLang="ko-KR" sz="1400" b="1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F75FE81-699A-8CB7-17BA-FD0A3E7DD339}"/>
              </a:ext>
            </a:extLst>
          </p:cNvPr>
          <p:cNvCxnSpPr/>
          <p:nvPr/>
        </p:nvCxnSpPr>
        <p:spPr>
          <a:xfrm>
            <a:off x="0" y="1942947"/>
            <a:ext cx="6858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TB3] Hugging Face LeRobot with TurtleBot3 &amp; OpenManipulator-X - TurtleBot -  ROS Discourse">
            <a:extLst>
              <a:ext uri="{FF2B5EF4-FFF2-40B4-BE49-F238E27FC236}">
                <a16:creationId xmlns:a16="http://schemas.microsoft.com/office/drawing/2014/main" id="{70D8D7E3-29FB-6B11-223B-19843C634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376" y="6928133"/>
            <a:ext cx="4209247" cy="236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Robot, Hugging Face Robotics Library">
            <a:extLst>
              <a:ext uri="{FF2B5EF4-FFF2-40B4-BE49-F238E27FC236}">
                <a16:creationId xmlns:a16="http://schemas.microsoft.com/office/drawing/2014/main" id="{4234334C-C194-9E4F-0379-ED0DC9AC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" y="2465211"/>
            <a:ext cx="2423516" cy="78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E8C53-4566-E095-C7C6-33FCBA72A390}"/>
              </a:ext>
            </a:extLst>
          </p:cNvPr>
          <p:cNvSpPr txBox="1"/>
          <p:nvPr/>
        </p:nvSpPr>
        <p:spPr>
          <a:xfrm>
            <a:off x="343356" y="3368551"/>
            <a:ext cx="6580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https://github.com/huggingface/lerobot?utm_source=pytorchkr&amp;ref=pytorchkr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54996-999A-B0F7-A141-97C17181BC30}"/>
              </a:ext>
            </a:extLst>
          </p:cNvPr>
          <p:cNvSpPr txBox="1"/>
          <p:nvPr/>
        </p:nvSpPr>
        <p:spPr>
          <a:xfrm>
            <a:off x="426720" y="14188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00B0F0"/>
                </a:solidFill>
              </a:rPr>
              <a:t>참고자료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8CB4A-A339-1B96-93A6-84C74ABDCD67}"/>
              </a:ext>
            </a:extLst>
          </p:cNvPr>
          <p:cNvSpPr txBox="1"/>
          <p:nvPr/>
        </p:nvSpPr>
        <p:spPr>
          <a:xfrm>
            <a:off x="343356" y="3720813"/>
            <a:ext cx="5140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Pick-and-Place </a:t>
            </a:r>
            <a:r>
              <a:rPr lang="ko-KR" altLang="en-US" sz="1200"/>
              <a:t>예시</a:t>
            </a:r>
            <a:r>
              <a:rPr lang="en-US" altLang="ko-KR" sz="1200"/>
              <a:t>1: </a:t>
            </a:r>
            <a:r>
              <a:rPr lang="ko-KR" altLang="en-US" sz="1200"/>
              <a:t>스탠포드</a:t>
            </a:r>
            <a:r>
              <a:rPr lang="en-US" altLang="ko-KR" sz="1200"/>
              <a:t>'s</a:t>
            </a:r>
            <a:r>
              <a:rPr lang="ko-KR" altLang="en-US" sz="1200"/>
              <a:t> 모바일 알로하</a:t>
            </a:r>
            <a:r>
              <a:rPr lang="en-US" altLang="ko-KR" sz="1200"/>
              <a:t>(</a:t>
            </a:r>
            <a:r>
              <a:rPr lang="ko-KR" altLang="en-US" sz="1200"/>
              <a:t>영상은 국내 유통업체</a:t>
            </a:r>
            <a:r>
              <a:rPr lang="en-US" altLang="ko-KR" sz="1200"/>
              <a:t>) </a:t>
            </a:r>
            <a:r>
              <a:rPr lang="ko-KR" altLang="en-US" sz="1200">
                <a:hlinkClick r:id="rId7"/>
              </a:rPr>
              <a:t>https://www.youtube.com/watch?v=njXK_BTIC2s</a:t>
            </a:r>
            <a:endParaRPr lang="en-US" altLang="ko-KR" sz="1200"/>
          </a:p>
        </p:txBody>
      </p:sp>
      <p:pic>
        <p:nvPicPr>
          <p:cNvPr id="20" name="알로하, Mobile ALOHA, 모방학습, Imitation learning from Human, 인간모방학습 시나리오2">
            <a:hlinkClick r:id="" action="ppaction://media"/>
            <a:extLst>
              <a:ext uri="{FF2B5EF4-FFF2-40B4-BE49-F238E27FC236}">
                <a16:creationId xmlns:a16="http://schemas.microsoft.com/office/drawing/2014/main" id="{35C40D38-4AA0-8CC4-F03D-BBF336C96D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12" end="0.354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22231" y="4391423"/>
            <a:ext cx="3464897" cy="19490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BDE356-732D-C8C3-DBD1-21CCAA0FC358}"/>
              </a:ext>
            </a:extLst>
          </p:cNvPr>
          <p:cNvSpPr txBox="1"/>
          <p:nvPr/>
        </p:nvSpPr>
        <p:spPr>
          <a:xfrm>
            <a:off x="445414" y="6421983"/>
            <a:ext cx="6949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Pick-and-Place </a:t>
            </a:r>
            <a:r>
              <a:rPr lang="ko-KR" altLang="en-US" sz="1200"/>
              <a:t>예시</a:t>
            </a:r>
            <a:r>
              <a:rPr lang="en-US" altLang="ko-KR" sz="1200"/>
              <a:t>2: </a:t>
            </a:r>
            <a:r>
              <a:rPr lang="ko-KR" altLang="en-US" sz="1200"/>
              <a:t>로보티즈 </a:t>
            </a:r>
            <a:r>
              <a:rPr lang="en-US" altLang="ko-KR" sz="1200"/>
              <a:t>ROS</a:t>
            </a:r>
          </a:p>
          <a:p>
            <a:r>
              <a:rPr lang="ko-KR" altLang="en-US" sz="1200">
                <a:hlinkClick r:id="rId9"/>
              </a:rPr>
              <a:t>https://discourse.ros.org/t/tb3-hugging-face-lerobot-with-turtlebot3-openmanipulator-x/42491</a:t>
            </a:r>
            <a:endParaRPr lang="en-US" altLang="ko-KR" sz="1200"/>
          </a:p>
          <a:p>
            <a:endParaRPr lang="ko-KR" altLang="en-US" sz="1200"/>
          </a:p>
          <a:p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5249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876D-1703-2CE6-8B45-55A494F68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DB9E25-5E68-2293-94B5-02F7C5FDB572}"/>
              </a:ext>
            </a:extLst>
          </p:cNvPr>
          <p:cNvSpPr txBox="1"/>
          <p:nvPr/>
        </p:nvSpPr>
        <p:spPr>
          <a:xfrm>
            <a:off x="530155" y="373850"/>
            <a:ext cx="31918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6D Pose Estimation</a:t>
            </a:r>
          </a:p>
          <a:p>
            <a:r>
              <a:rPr lang="ko-KR" altLang="en-US"/>
              <a:t>카메라 기반 </a:t>
            </a:r>
            <a:r>
              <a:rPr lang="en-US" altLang="ko-KR"/>
              <a:t>6D </a:t>
            </a:r>
            <a:r>
              <a:rPr lang="ko-KR" altLang="en-US"/>
              <a:t>포즈 추정연구</a:t>
            </a:r>
            <a:endParaRPr lang="en-US" altLang="ko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A2565-5833-09E6-5535-AA14CC1D9939}"/>
              </a:ext>
            </a:extLst>
          </p:cNvPr>
          <p:cNvSpPr txBox="1"/>
          <p:nvPr/>
        </p:nvSpPr>
        <p:spPr>
          <a:xfrm>
            <a:off x="4175770" y="4657395"/>
            <a:ext cx="183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Perspective-n-Point(PnP)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E0CBE-2344-665C-EF0E-732B6C1E63E8}"/>
              </a:ext>
            </a:extLst>
          </p:cNvPr>
          <p:cNvSpPr txBox="1"/>
          <p:nvPr/>
        </p:nvSpPr>
        <p:spPr>
          <a:xfrm>
            <a:off x="426720" y="4688935"/>
            <a:ext cx="311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/>
              <a:t>https://www.reddit.com/r/OculusQuest/comments/ca28kn/15_tracking_dots_per_touch_controller_seen/?rdt=37535</a:t>
            </a:r>
          </a:p>
        </p:txBody>
      </p:sp>
      <p:pic>
        <p:nvPicPr>
          <p:cNvPr id="9" name="20250412-0907-43.6975222">
            <a:hlinkClick r:id="" action="ppaction://media"/>
            <a:extLst>
              <a:ext uri="{FF2B5EF4-FFF2-40B4-BE49-F238E27FC236}">
                <a16:creationId xmlns:a16="http://schemas.microsoft.com/office/drawing/2014/main" id="{33BAD419-F54B-E64E-0FA4-F3E835479A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132" y="3016137"/>
            <a:ext cx="2928868" cy="164698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722751B-051B-88AC-8F60-495C68201D11}"/>
              </a:ext>
            </a:extLst>
          </p:cNvPr>
          <p:cNvGrpSpPr/>
          <p:nvPr/>
        </p:nvGrpSpPr>
        <p:grpSpPr>
          <a:xfrm>
            <a:off x="4175770" y="17907"/>
            <a:ext cx="1642100" cy="1666536"/>
            <a:chOff x="3914164" y="617779"/>
            <a:chExt cx="2512883" cy="25502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9BB8E88-3879-3F7C-0A55-2793CD43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1704" r="16873"/>
            <a:stretch/>
          </p:blipFill>
          <p:spPr>
            <a:xfrm>
              <a:off x="3914164" y="617779"/>
              <a:ext cx="2512883" cy="2550276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7B3A59A-8D4D-D185-10FA-2E803D473732}"/>
                </a:ext>
              </a:extLst>
            </p:cNvPr>
            <p:cNvGrpSpPr/>
            <p:nvPr/>
          </p:nvGrpSpPr>
          <p:grpSpPr>
            <a:xfrm>
              <a:off x="4336215" y="1110470"/>
              <a:ext cx="768440" cy="630169"/>
              <a:chOff x="5920740" y="8008438"/>
              <a:chExt cx="320436" cy="262778"/>
            </a:xfrm>
            <a:effectLst>
              <a:glow rad="88900">
                <a:schemeClr val="bg1">
                  <a:alpha val="71000"/>
                </a:schemeClr>
              </a:glow>
            </a:effectLst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17A9603F-51BC-1E74-F4D3-477038723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0740" y="8168644"/>
                <a:ext cx="160218" cy="88827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2BB4072A-2EB3-0862-74E8-C5788BDE3B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0958" y="8008438"/>
                <a:ext cx="0" cy="160207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69EACDB-EF5B-DCFC-720A-96326EDF1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0958" y="8168645"/>
                <a:ext cx="160218" cy="102571"/>
              </a:xfrm>
              <a:prstGeom prst="straightConnector1">
                <a:avLst/>
              </a:prstGeom>
              <a:ln w="349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B27CA0D-FE01-539B-6C64-8EF3502729B9}"/>
              </a:ext>
            </a:extLst>
          </p:cNvPr>
          <p:cNvSpPr txBox="1"/>
          <p:nvPr/>
        </p:nvSpPr>
        <p:spPr>
          <a:xfrm>
            <a:off x="1610362" y="960848"/>
            <a:ext cx="1363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</a:t>
            </a:r>
            <a:r>
              <a:rPr lang="ko-KR" altLang="en-US" sz="1200"/>
              <a:t>위치</a:t>
            </a:r>
            <a:r>
              <a:rPr lang="en-US" altLang="ko-KR" sz="1200"/>
              <a:t>3D+</a:t>
            </a:r>
            <a:r>
              <a:rPr lang="ko-KR" altLang="en-US" sz="1200"/>
              <a:t>자세</a:t>
            </a:r>
            <a:r>
              <a:rPr lang="en-US" altLang="ko-KR" sz="1200"/>
              <a:t>3D)</a:t>
            </a:r>
            <a:endParaRPr lang="ko-KR" altLang="en-US" sz="120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4EBDA9-173E-CE95-D029-D8472FC70DBF}"/>
              </a:ext>
            </a:extLst>
          </p:cNvPr>
          <p:cNvCxnSpPr/>
          <p:nvPr/>
        </p:nvCxnSpPr>
        <p:spPr>
          <a:xfrm>
            <a:off x="0" y="1725777"/>
            <a:ext cx="6858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710E12-F3EF-62A5-E24F-7A97518DFD77}"/>
              </a:ext>
            </a:extLst>
          </p:cNvPr>
          <p:cNvSpPr txBox="1"/>
          <p:nvPr/>
        </p:nvSpPr>
        <p:spPr>
          <a:xfrm>
            <a:off x="426720" y="1800998"/>
            <a:ext cx="6147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Introduction: XR Tracker</a:t>
            </a:r>
            <a:r>
              <a:rPr lang="ko-KR" altLang="en-US" sz="1400" b="1"/>
              <a:t>의 원리</a:t>
            </a:r>
            <a:endParaRPr lang="en-US" altLang="ko-KR" sz="1400" b="1"/>
          </a:p>
          <a:p>
            <a:pPr algn="just"/>
            <a:r>
              <a:rPr lang="ko-KR" altLang="en-US" sz="1100"/>
              <a:t>    </a:t>
            </a:r>
            <a:r>
              <a:rPr lang="en-US" altLang="ko-KR" sz="1100"/>
              <a:t>XR</a:t>
            </a:r>
            <a:r>
              <a:rPr lang="ko-KR" altLang="en-US" sz="1100"/>
              <a:t>트래커는 </a:t>
            </a:r>
            <a:r>
              <a:rPr lang="en-US" altLang="ko-KR" sz="1100"/>
              <a:t>VR/AR(</a:t>
            </a:r>
            <a:r>
              <a:rPr lang="ko-KR" altLang="en-US" sz="1100"/>
              <a:t>가상</a:t>
            </a:r>
            <a:r>
              <a:rPr lang="en-US" altLang="ko-KR" sz="1100"/>
              <a:t>/</a:t>
            </a:r>
            <a:r>
              <a:rPr lang="ko-KR" altLang="en-US" sz="1100"/>
              <a:t>증강현실</a:t>
            </a:r>
            <a:r>
              <a:rPr lang="en-US" altLang="ko-KR" sz="1100"/>
              <a:t>) </a:t>
            </a:r>
            <a:r>
              <a:rPr lang="ko-KR" altLang="en-US" sz="1100"/>
              <a:t>분야에서 사람의 동작을 추적하는데 사용하는 기본적인 툴로서</a:t>
            </a:r>
            <a:r>
              <a:rPr lang="en-US" altLang="ko-KR" sz="1100"/>
              <a:t>, </a:t>
            </a:r>
            <a:r>
              <a:rPr lang="ko-KR" altLang="en-US" sz="1100"/>
              <a:t>관성항법과 비전기술의 정수가 녹아든 장치입니다</a:t>
            </a:r>
            <a:r>
              <a:rPr lang="en-US" altLang="ko-KR" sz="1100"/>
              <a:t>. </a:t>
            </a:r>
            <a:r>
              <a:rPr lang="ko-KR" altLang="en-US" sz="1100"/>
              <a:t>아래 영상은 적외선 영역에서 </a:t>
            </a:r>
            <a:r>
              <a:rPr lang="en-US" altLang="ko-KR" sz="1100"/>
              <a:t>XR</a:t>
            </a:r>
            <a:r>
              <a:rPr lang="ko-KR" altLang="en-US" sz="1100"/>
              <a:t>트래커를 촬영한 것으로</a:t>
            </a:r>
            <a:r>
              <a:rPr lang="en-US" altLang="ko-KR" sz="1100"/>
              <a:t>, </a:t>
            </a:r>
            <a:r>
              <a:rPr lang="ko-KR" altLang="en-US" sz="1100"/>
              <a:t>밝게 빛나는 </a:t>
            </a:r>
            <a:r>
              <a:rPr lang="en-US" altLang="ko-KR" sz="1100"/>
              <a:t>LED</a:t>
            </a:r>
            <a:r>
              <a:rPr lang="ko-KR" altLang="en-US" sz="1100"/>
              <a:t>들은 적외선 </a:t>
            </a:r>
            <a:r>
              <a:rPr lang="en-US" altLang="ko-KR" sz="1100"/>
              <a:t>LED</a:t>
            </a:r>
            <a:r>
              <a:rPr lang="ko-KR" altLang="en-US" sz="1100"/>
              <a:t>입니다</a:t>
            </a:r>
            <a:r>
              <a:rPr lang="en-US" altLang="ko-KR" sz="1100"/>
              <a:t>. VR</a:t>
            </a:r>
            <a:r>
              <a:rPr lang="ko-KR" altLang="en-US" sz="1100"/>
              <a:t>헤드셋에는 적외선 카메라가 내장되어 있어 </a:t>
            </a:r>
            <a:r>
              <a:rPr lang="en-US" altLang="ko-KR" sz="1100"/>
              <a:t>2D </a:t>
            </a:r>
            <a:r>
              <a:rPr lang="ko-KR" altLang="en-US" sz="1100"/>
              <a:t>이미지 상에 맺힌 적외선 </a:t>
            </a:r>
            <a:r>
              <a:rPr lang="en-US" altLang="ko-KR" sz="1100"/>
              <a:t>LED</a:t>
            </a:r>
            <a:r>
              <a:rPr lang="ko-KR" altLang="en-US" sz="1100"/>
              <a:t>들의 위치정보를 조합</a:t>
            </a:r>
            <a:r>
              <a:rPr lang="en-US" altLang="ko-KR" sz="1100"/>
              <a:t>(Perspective-n-Point)</a:t>
            </a:r>
            <a:r>
              <a:rPr lang="ko-KR" altLang="en-US" sz="1100"/>
              <a:t>하여  </a:t>
            </a:r>
            <a:r>
              <a:rPr lang="en-US" altLang="ko-KR" sz="1100"/>
              <a:t>XR</a:t>
            </a:r>
            <a:r>
              <a:rPr lang="ko-KR" altLang="en-US" sz="1100"/>
              <a:t>트래커의 </a:t>
            </a:r>
            <a:r>
              <a:rPr lang="en-US" altLang="ko-KR" sz="1100"/>
              <a:t>3</a:t>
            </a:r>
            <a:r>
              <a:rPr lang="ko-KR" altLang="en-US" sz="1100"/>
              <a:t>차원 위치 및 </a:t>
            </a:r>
            <a:r>
              <a:rPr lang="en-US" altLang="ko-KR" sz="1100"/>
              <a:t>3</a:t>
            </a:r>
            <a:r>
              <a:rPr lang="ko-KR" altLang="en-US" sz="1100"/>
              <a:t>차원 자세를 추적하게 됩니다</a:t>
            </a:r>
            <a:r>
              <a:rPr lang="en-US" altLang="ko-KR" sz="1100"/>
              <a:t>. </a:t>
            </a:r>
          </a:p>
          <a:p>
            <a:pPr algn="just"/>
            <a:endParaRPr lang="en-US" altLang="ko-KR" sz="1100"/>
          </a:p>
        </p:txBody>
      </p:sp>
      <p:pic>
        <p:nvPicPr>
          <p:cNvPr id="3" name="Picture 4" descr="2003.04626] PnP-Net: A hybrid Perspective-n-Point Network">
            <a:extLst>
              <a:ext uri="{FF2B5EF4-FFF2-40B4-BE49-F238E27FC236}">
                <a16:creationId xmlns:a16="http://schemas.microsoft.com/office/drawing/2014/main" id="{B4BCE5CF-612E-6BB3-BEC6-781D646B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80" y="3034897"/>
            <a:ext cx="2841879" cy="163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C0B0E5-8857-423C-1179-FD7423A035F3}"/>
              </a:ext>
            </a:extLst>
          </p:cNvPr>
          <p:cNvSpPr txBox="1"/>
          <p:nvPr/>
        </p:nvSpPr>
        <p:spPr>
          <a:xfrm>
            <a:off x="355431" y="5102765"/>
            <a:ext cx="6147137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무엇을 해야 하나요</a:t>
            </a:r>
            <a:r>
              <a:rPr lang="en-US" altLang="ko-KR" sz="1600" b="1"/>
              <a:t>?</a:t>
            </a:r>
          </a:p>
          <a:p>
            <a:pPr algn="just"/>
            <a:r>
              <a:rPr lang="ko-KR" altLang="en-US" sz="1100"/>
              <a:t>   본 프로젝트에서는 </a:t>
            </a:r>
            <a:r>
              <a:rPr lang="en-US" altLang="ko-KR" sz="1100"/>
              <a:t>2D </a:t>
            </a:r>
            <a:r>
              <a:rPr lang="ko-KR" altLang="en-US" sz="1100"/>
              <a:t>카메라를 통해 다양한 물체의 </a:t>
            </a:r>
            <a:r>
              <a:rPr lang="en-US" altLang="ko-KR" sz="1100"/>
              <a:t>6D pose</a:t>
            </a:r>
            <a:r>
              <a:rPr lang="ko-KR" altLang="en-US" sz="1100"/>
              <a:t>를 검출하는 것을 목표로 합니다</a:t>
            </a:r>
            <a:r>
              <a:rPr lang="en-US" altLang="ko-KR" sz="1100"/>
              <a:t>. </a:t>
            </a:r>
            <a:r>
              <a:rPr lang="ko-KR" altLang="en-US" sz="1100"/>
              <a:t>연습과제에서 하나의 카메라</a:t>
            </a:r>
            <a:r>
              <a:rPr lang="en-US" altLang="ko-KR" sz="1100"/>
              <a:t>+</a:t>
            </a:r>
            <a:r>
              <a:rPr lang="ko-KR" altLang="en-US" sz="1100"/>
              <a:t>정확히 배치된 마커 오브젝트에 대한 </a:t>
            </a:r>
            <a:r>
              <a:rPr lang="en-US" altLang="ko-KR" sz="1100"/>
              <a:t>6D </a:t>
            </a:r>
            <a:r>
              <a:rPr lang="ko-KR" altLang="en-US" sz="1100"/>
              <a:t>포즈 추정을 수행하고</a:t>
            </a:r>
            <a:r>
              <a:rPr lang="en-US" altLang="ko-KR" sz="1100"/>
              <a:t>, </a:t>
            </a:r>
            <a:r>
              <a:rPr lang="ko-KR" altLang="en-US" sz="1100"/>
              <a:t>심화과제에서 멀티카메라</a:t>
            </a:r>
            <a:r>
              <a:rPr lang="en-US" altLang="ko-KR" sz="1100"/>
              <a:t>+</a:t>
            </a:r>
            <a:r>
              <a:rPr lang="ko-KR" altLang="en-US" sz="1100"/>
              <a:t>랜덤마커</a:t>
            </a:r>
            <a:r>
              <a:rPr lang="en-US" altLang="ko-KR" sz="1100"/>
              <a:t>+</a:t>
            </a:r>
            <a:r>
              <a:rPr lang="ko-KR" altLang="en-US" sz="1100"/>
              <a:t>관성센서융합 어플리케이션을 수행합니다</a:t>
            </a:r>
            <a:r>
              <a:rPr lang="en-US" altLang="ko-KR" sz="1100"/>
              <a:t>.</a:t>
            </a:r>
          </a:p>
          <a:p>
            <a:pPr algn="just"/>
            <a:endParaRPr lang="en-US" altLang="ko-KR" sz="1200" b="1"/>
          </a:p>
          <a:p>
            <a:pPr algn="just"/>
            <a:r>
              <a:rPr lang="ko-KR" altLang="en-US" sz="1600" b="1"/>
              <a:t>연습과제</a:t>
            </a:r>
            <a:endParaRPr lang="en-US" altLang="ko-KR" sz="1600" b="1"/>
          </a:p>
          <a:p>
            <a:pPr algn="just"/>
            <a:r>
              <a:rPr lang="en-US" altLang="ko-KR" sz="1200" b="1"/>
              <a:t> T1. Marker-based Tracking</a:t>
            </a:r>
          </a:p>
          <a:p>
            <a:pPr algn="just"/>
            <a:r>
              <a:rPr lang="en-US" altLang="ko-KR" sz="1100"/>
              <a:t>    PnP</a:t>
            </a:r>
            <a:r>
              <a:rPr lang="ko-KR" altLang="en-US" sz="1100"/>
              <a:t>를 통해 마커가 있는 물체</a:t>
            </a:r>
            <a:r>
              <a:rPr lang="en-US" altLang="ko-KR" sz="1100"/>
              <a:t>(IR LED plate)</a:t>
            </a:r>
            <a:r>
              <a:rPr lang="ko-KR" altLang="en-US" sz="1100"/>
              <a:t>의 자세를 추정합니다</a:t>
            </a:r>
            <a:r>
              <a:rPr lang="en-US" altLang="ko-KR" sz="1100"/>
              <a:t>.</a:t>
            </a:r>
          </a:p>
          <a:p>
            <a:pPr algn="just"/>
            <a:endParaRPr lang="en-US" altLang="ko-KR" sz="1200"/>
          </a:p>
          <a:p>
            <a:pPr algn="just"/>
            <a:r>
              <a:rPr lang="ko-KR" altLang="en-US" sz="1600" b="1"/>
              <a:t>심화과제</a:t>
            </a:r>
            <a:endParaRPr lang="en-US" altLang="ko-KR" sz="1600" b="1"/>
          </a:p>
          <a:p>
            <a:pPr algn="just"/>
            <a:r>
              <a:rPr lang="en-US" altLang="ko-KR" sz="1200" b="1"/>
              <a:t>1. Random</a:t>
            </a:r>
            <a:r>
              <a:rPr lang="ko-KR" altLang="en-US" sz="1200" b="1"/>
              <a:t> </a:t>
            </a:r>
            <a:r>
              <a:rPr lang="en-US" altLang="ko-KR" sz="1200" b="1"/>
              <a:t>Marker Problem</a:t>
            </a:r>
          </a:p>
          <a:p>
            <a:pPr algn="just"/>
            <a:r>
              <a:rPr lang="en-US" altLang="ko-KR" sz="1100"/>
              <a:t>   T1</a:t>
            </a:r>
            <a:r>
              <a:rPr lang="ko-KR" altLang="en-US" sz="1100"/>
              <a:t>에서는 </a:t>
            </a:r>
            <a:r>
              <a:rPr lang="en-US" altLang="ko-KR" sz="1100"/>
              <a:t>plate </a:t>
            </a:r>
            <a:r>
              <a:rPr lang="ko-KR" altLang="en-US" sz="1100"/>
              <a:t>상의 마커 위치가 정확히 배치되어있었습니다</a:t>
            </a:r>
            <a:r>
              <a:rPr lang="en-US" altLang="ko-KR" sz="1100"/>
              <a:t>. </a:t>
            </a:r>
            <a:r>
              <a:rPr lang="ko-KR" altLang="en-US" sz="1100"/>
              <a:t>임의의 오브젝트에 임의로 마커를 붙인 상황에서 마커들간의 위치관계를 추정하고</a:t>
            </a:r>
            <a:r>
              <a:rPr lang="en-US" altLang="ko-KR" sz="1100"/>
              <a:t>, </a:t>
            </a:r>
            <a:r>
              <a:rPr lang="ko-KR" altLang="en-US" sz="1100"/>
              <a:t>최종적으로 초깃값 대비 실시간 오브젝트 자세를 추정해봅니다</a:t>
            </a:r>
            <a:r>
              <a:rPr lang="en-US" altLang="ko-KR" sz="1100"/>
              <a:t>.</a:t>
            </a:r>
          </a:p>
          <a:p>
            <a:pPr algn="just"/>
            <a:endParaRPr lang="en-US" altLang="ko-KR" sz="1200"/>
          </a:p>
          <a:p>
            <a:pPr algn="just"/>
            <a:r>
              <a:rPr lang="en-US" altLang="ko-KR" sz="1200" b="1"/>
              <a:t>2. Multi-camera Tracking System</a:t>
            </a:r>
          </a:p>
          <a:p>
            <a:pPr algn="just"/>
            <a:r>
              <a:rPr lang="en-US" altLang="ko-KR" sz="1100"/>
              <a:t> </a:t>
            </a:r>
            <a:r>
              <a:rPr lang="ko-KR" altLang="en-US" sz="1100"/>
              <a:t>사람이 움직이다보면 물체가 가려질 수도 있겠죠</a:t>
            </a:r>
            <a:r>
              <a:rPr lang="en-US" altLang="ko-KR" sz="1100"/>
              <a:t>? </a:t>
            </a:r>
            <a:r>
              <a:rPr lang="ko-KR" altLang="en-US" sz="1100"/>
              <a:t>카메라를 이용할 때의 최대 단점은 </a:t>
            </a:r>
            <a:r>
              <a:rPr lang="en-US" altLang="ko-KR" sz="1100"/>
              <a:t>occlusion</a:t>
            </a:r>
            <a:r>
              <a:rPr lang="ko-KR" altLang="en-US" sz="1100"/>
              <a:t> 문제입니다</a:t>
            </a:r>
            <a:r>
              <a:rPr lang="en-US" altLang="ko-KR" sz="1100"/>
              <a:t>. 2</a:t>
            </a:r>
            <a:r>
              <a:rPr lang="ko-KR" altLang="en-US" sz="1100"/>
              <a:t>대 이상의 카메라를 이용하여 </a:t>
            </a:r>
            <a:r>
              <a:rPr lang="en-US" altLang="ko-KR" sz="1100"/>
              <a:t>occlusion </a:t>
            </a:r>
            <a:r>
              <a:rPr lang="ko-KR" altLang="en-US" sz="1100"/>
              <a:t>문제를 개선해봅니다</a:t>
            </a:r>
            <a:r>
              <a:rPr lang="en-US" altLang="ko-KR" sz="1100"/>
              <a:t>.</a:t>
            </a:r>
          </a:p>
          <a:p>
            <a:pPr algn="just"/>
            <a:endParaRPr lang="en-US" altLang="ko-KR" sz="1200"/>
          </a:p>
          <a:p>
            <a:pPr algn="just"/>
            <a:r>
              <a:rPr lang="en-US" altLang="ko-KR" sz="1200" b="1"/>
              <a:t>3. Marker+IMU Sensor Fusiuon</a:t>
            </a:r>
          </a:p>
          <a:p>
            <a:pPr algn="just"/>
            <a:r>
              <a:rPr lang="en-US" altLang="ko-KR" sz="1100"/>
              <a:t>   2D</a:t>
            </a:r>
            <a:r>
              <a:rPr lang="ko-KR" altLang="en-US" sz="1100"/>
              <a:t> 카메라를 통해 측정된 값들은 시간에 따른 누적오차</a:t>
            </a:r>
            <a:r>
              <a:rPr lang="en-US" altLang="ko-KR" sz="1100"/>
              <a:t>(low-frequency</a:t>
            </a:r>
            <a:r>
              <a:rPr lang="ko-KR" altLang="en-US" sz="1100"/>
              <a:t> </a:t>
            </a:r>
            <a:r>
              <a:rPr lang="en-US" altLang="ko-KR" sz="1100"/>
              <a:t>noise)</a:t>
            </a:r>
            <a:r>
              <a:rPr lang="ko-KR" altLang="en-US" sz="1100"/>
              <a:t>가 발생하지 않지만</a:t>
            </a:r>
            <a:r>
              <a:rPr lang="en-US" altLang="ko-KR" sz="1100"/>
              <a:t> </a:t>
            </a:r>
            <a:r>
              <a:rPr lang="ko-KR" altLang="en-US" sz="1100"/>
              <a:t>측정치 자체가</a:t>
            </a:r>
            <a:r>
              <a:rPr lang="en-US" altLang="ko-KR" sz="1100"/>
              <a:t> </a:t>
            </a:r>
            <a:r>
              <a:rPr lang="ko-KR" altLang="en-US" sz="1100"/>
              <a:t>불안정</a:t>
            </a:r>
            <a:r>
              <a:rPr lang="en-US" altLang="ko-KR" sz="1100"/>
              <a:t>(high-frequency</a:t>
            </a:r>
            <a:r>
              <a:rPr lang="ko-KR" altLang="en-US" sz="1100"/>
              <a:t> </a:t>
            </a:r>
            <a:r>
              <a:rPr lang="en-US" altLang="ko-KR" sz="1100"/>
              <a:t>noise)</a:t>
            </a:r>
            <a:r>
              <a:rPr lang="ko-KR" altLang="en-US" sz="1100"/>
              <a:t>할 수 있습니다</a:t>
            </a:r>
            <a:r>
              <a:rPr lang="en-US" altLang="ko-KR" sz="1100"/>
              <a:t>. </a:t>
            </a:r>
            <a:r>
              <a:rPr lang="ko-KR" altLang="en-US" sz="1100"/>
              <a:t>반면 관성센서는 측정치는 안정적이지만 시간에 따른 누적오차가 발생한다는 문제가 있습니다</a:t>
            </a:r>
            <a:r>
              <a:rPr lang="en-US" altLang="ko-KR" sz="1100"/>
              <a:t>. </a:t>
            </a:r>
            <a:r>
              <a:rPr lang="ko-KR" altLang="en-US" sz="1100"/>
              <a:t>본 과제에서는 </a:t>
            </a:r>
            <a:r>
              <a:rPr lang="en-US" altLang="ko-KR" sz="1100"/>
              <a:t>Marker-based</a:t>
            </a:r>
            <a:r>
              <a:rPr lang="ko-KR" altLang="en-US" sz="1100"/>
              <a:t> </a:t>
            </a:r>
            <a:r>
              <a:rPr lang="en-US" altLang="ko-KR" sz="1100"/>
              <a:t>Tracker</a:t>
            </a:r>
            <a:r>
              <a:rPr lang="ko-KR" altLang="en-US" sz="1100"/>
              <a:t>에 </a:t>
            </a:r>
            <a:r>
              <a:rPr lang="en-US" altLang="ko-KR" sz="1100"/>
              <a:t>6</a:t>
            </a:r>
            <a:r>
              <a:rPr lang="ko-KR" altLang="en-US" sz="1100"/>
              <a:t>축관성센서를 결합하여 서로의 단점을 상쇄시킴으로서 데이터의 정확도를 높이는 것을 목표로 합니다</a:t>
            </a:r>
            <a:r>
              <a:rPr lang="en-US" altLang="ko-KR" sz="110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198601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8DF82-B752-1C05-50A3-13AB1CF03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439588-B9FC-611E-1DDF-95D4F84BF88D}"/>
              </a:ext>
            </a:extLst>
          </p:cNvPr>
          <p:cNvSpPr txBox="1"/>
          <p:nvPr/>
        </p:nvSpPr>
        <p:spPr>
          <a:xfrm>
            <a:off x="530155" y="373850"/>
            <a:ext cx="31918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6D Pose Estimation</a:t>
            </a:r>
          </a:p>
          <a:p>
            <a:r>
              <a:rPr lang="ko-KR" altLang="en-US"/>
              <a:t>카메라 기반 </a:t>
            </a:r>
            <a:r>
              <a:rPr lang="en-US" altLang="ko-KR"/>
              <a:t>6D </a:t>
            </a:r>
            <a:r>
              <a:rPr lang="ko-KR" altLang="en-US"/>
              <a:t>포즈 추정연구</a:t>
            </a:r>
            <a:endParaRPr lang="en-US" altLang="ko-KR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93A534-705A-F5EA-89BB-0DE1C7DDE4A1}"/>
              </a:ext>
            </a:extLst>
          </p:cNvPr>
          <p:cNvGrpSpPr/>
          <p:nvPr/>
        </p:nvGrpSpPr>
        <p:grpSpPr>
          <a:xfrm>
            <a:off x="4175770" y="17907"/>
            <a:ext cx="1642100" cy="1666536"/>
            <a:chOff x="3914164" y="617779"/>
            <a:chExt cx="2512883" cy="25502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6C3359D-939E-1A00-3AC6-C7A1CCC6D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1704" r="16873"/>
            <a:stretch/>
          </p:blipFill>
          <p:spPr>
            <a:xfrm>
              <a:off x="3914164" y="617779"/>
              <a:ext cx="2512883" cy="2550276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1B70AB6-914C-9C4B-5F04-B2692056ED14}"/>
                </a:ext>
              </a:extLst>
            </p:cNvPr>
            <p:cNvGrpSpPr/>
            <p:nvPr/>
          </p:nvGrpSpPr>
          <p:grpSpPr>
            <a:xfrm>
              <a:off x="4336215" y="1110470"/>
              <a:ext cx="768440" cy="630169"/>
              <a:chOff x="5920740" y="8008438"/>
              <a:chExt cx="320436" cy="262778"/>
            </a:xfrm>
            <a:effectLst>
              <a:glow rad="88900">
                <a:schemeClr val="bg1">
                  <a:alpha val="71000"/>
                </a:schemeClr>
              </a:glow>
            </a:effectLst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A9329505-5A4E-A5D7-5038-36F8E37D8B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0740" y="8168644"/>
                <a:ext cx="160218" cy="88827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663352DF-AC68-752C-7D2C-AAE7D5D610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0958" y="8008438"/>
                <a:ext cx="0" cy="160207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9230E01-5225-6D0A-D6F9-902281A3D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0958" y="8168645"/>
                <a:ext cx="160218" cy="102571"/>
              </a:xfrm>
              <a:prstGeom prst="straightConnector1">
                <a:avLst/>
              </a:prstGeom>
              <a:ln w="349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1DFD970-0487-46BA-F5E7-DF9C2354844B}"/>
              </a:ext>
            </a:extLst>
          </p:cNvPr>
          <p:cNvSpPr txBox="1"/>
          <p:nvPr/>
        </p:nvSpPr>
        <p:spPr>
          <a:xfrm>
            <a:off x="1610362" y="960848"/>
            <a:ext cx="1363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</a:t>
            </a:r>
            <a:r>
              <a:rPr lang="ko-KR" altLang="en-US" sz="1200"/>
              <a:t>위치</a:t>
            </a:r>
            <a:r>
              <a:rPr lang="en-US" altLang="ko-KR" sz="1200"/>
              <a:t>3D+</a:t>
            </a:r>
            <a:r>
              <a:rPr lang="ko-KR" altLang="en-US" sz="1200"/>
              <a:t>자세</a:t>
            </a:r>
            <a:r>
              <a:rPr lang="en-US" altLang="ko-KR" sz="1200"/>
              <a:t>3D)</a:t>
            </a:r>
            <a:endParaRPr lang="ko-KR" altLang="en-US" sz="120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E3CF80B-D2BB-B8F5-F11D-166066635A11}"/>
              </a:ext>
            </a:extLst>
          </p:cNvPr>
          <p:cNvCxnSpPr/>
          <p:nvPr/>
        </p:nvCxnSpPr>
        <p:spPr>
          <a:xfrm>
            <a:off x="0" y="1725777"/>
            <a:ext cx="6858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DED5FC-9FA3-DB27-B79A-529D0D4726C5}"/>
              </a:ext>
            </a:extLst>
          </p:cNvPr>
          <p:cNvSpPr txBox="1"/>
          <p:nvPr/>
        </p:nvSpPr>
        <p:spPr>
          <a:xfrm>
            <a:off x="483870" y="12587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00B0F0"/>
                </a:solidFill>
              </a:rPr>
              <a:t>참고자료</a:t>
            </a:r>
          </a:p>
        </p:txBody>
      </p:sp>
      <p:pic>
        <p:nvPicPr>
          <p:cNvPr id="7" name="irled_tracking">
            <a:hlinkClick r:id="" action="ppaction://media"/>
            <a:extLst>
              <a:ext uri="{FF2B5EF4-FFF2-40B4-BE49-F238E27FC236}">
                <a16:creationId xmlns:a16="http://schemas.microsoft.com/office/drawing/2014/main" id="{5A571ADA-C343-2434-91F2-D4E866805C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10362" y="2436900"/>
            <a:ext cx="2938778" cy="16530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5730AC-B990-3F2E-1BC3-1245AE184B3A}"/>
              </a:ext>
            </a:extLst>
          </p:cNvPr>
          <p:cNvSpPr txBox="1"/>
          <p:nvPr/>
        </p:nvSpPr>
        <p:spPr>
          <a:xfrm>
            <a:off x="483870" y="1790568"/>
            <a:ext cx="5844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IR LED + IR Camera: </a:t>
            </a:r>
          </a:p>
          <a:p>
            <a:pPr marL="285750" indent="-285750">
              <a:buFontTx/>
              <a:buChar char="-"/>
            </a:pPr>
            <a:r>
              <a:rPr lang="en-US" altLang="ko-KR" sz="1200"/>
              <a:t>IR led  </a:t>
            </a:r>
            <a:r>
              <a:rPr lang="ko-KR" altLang="en-US" sz="1200"/>
              <a:t>어레이가 플레이트위에 배치되어 있음</a:t>
            </a:r>
            <a:endParaRPr lang="en-US" altLang="ko-KR" sz="1200"/>
          </a:p>
          <a:p>
            <a:pPr marL="285750" indent="-285750">
              <a:buFontTx/>
              <a:buChar char="-"/>
            </a:pPr>
            <a:r>
              <a:rPr lang="ko-KR" altLang="en-US" sz="1200"/>
              <a:t>일반 </a:t>
            </a:r>
            <a:r>
              <a:rPr lang="en-US" altLang="ko-KR" sz="1200"/>
              <a:t>2D </a:t>
            </a:r>
            <a:r>
              <a:rPr lang="ko-KR" altLang="en-US" sz="1200"/>
              <a:t>카메라에 적외선 투과 필터</a:t>
            </a:r>
            <a:r>
              <a:rPr lang="en-US" altLang="ko-KR" sz="1200"/>
              <a:t>(</a:t>
            </a:r>
            <a:r>
              <a:rPr lang="ko-KR" altLang="en-US" sz="1200"/>
              <a:t>영상속 검은 조각</a:t>
            </a:r>
            <a:r>
              <a:rPr lang="en-US" altLang="ko-KR" sz="1200"/>
              <a:t>)</a:t>
            </a:r>
            <a:r>
              <a:rPr lang="ko-KR" altLang="en-US" sz="1200"/>
              <a:t>를 붙여 </a:t>
            </a:r>
            <a:r>
              <a:rPr lang="en-US" altLang="ko-KR" sz="1200"/>
              <a:t>IR LED </a:t>
            </a:r>
            <a:r>
              <a:rPr lang="ko-KR" altLang="en-US" sz="1200"/>
              <a:t>위치만 추출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A7274-340F-6B11-E502-2EB9FE32324F}"/>
              </a:ext>
            </a:extLst>
          </p:cNvPr>
          <p:cNvSpPr txBox="1"/>
          <p:nvPr/>
        </p:nvSpPr>
        <p:spPr>
          <a:xfrm>
            <a:off x="483870" y="4132779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Feature Extraction</a:t>
            </a:r>
          </a:p>
          <a:p>
            <a:r>
              <a:rPr lang="ko-KR" altLang="en-US" sz="1200"/>
              <a:t>이미지 상에서 물체의 특징점을 추출하는 기본적인 알고리즘</a:t>
            </a:r>
            <a:r>
              <a:rPr lang="en-US" altLang="ko-KR" sz="1200"/>
              <a:t>. </a:t>
            </a:r>
            <a:r>
              <a:rPr lang="ko-KR" altLang="en-US" sz="1200"/>
              <a:t>이미지를  작은 그리드로 나누고</a:t>
            </a:r>
            <a:r>
              <a:rPr lang="en-US" altLang="ko-KR" sz="1200"/>
              <a:t>, </a:t>
            </a:r>
            <a:r>
              <a:rPr lang="ko-KR" altLang="en-US" sz="1200"/>
              <a:t>각 그리드 대의 픽셀값에 대해 수학적 연산을 수행</a:t>
            </a:r>
            <a:r>
              <a:rPr lang="en-US" altLang="ko-KR" sz="1200"/>
              <a:t>(</a:t>
            </a:r>
            <a:r>
              <a:rPr lang="ko-KR" altLang="en-US" sz="1200"/>
              <a:t>예</a:t>
            </a:r>
            <a:r>
              <a:rPr lang="en-US" altLang="ko-KR" sz="1200"/>
              <a:t>: curl) </a:t>
            </a:r>
            <a:r>
              <a:rPr lang="ko-KR" altLang="en-US" sz="1200"/>
              <a:t>하여 일종의 마커를 생성하는 것</a:t>
            </a:r>
            <a:r>
              <a:rPr lang="en-US" altLang="ko-KR" sz="1200"/>
              <a:t>. curl</a:t>
            </a:r>
            <a:r>
              <a:rPr lang="ko-KR" altLang="en-US" sz="1200"/>
              <a:t>값은 이미지가 회전해도 유지된다는 특징이 있음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30" name="OpenCV tutorial_ Real Time pose estimation of a textured object (SIFT)">
            <a:hlinkClick r:id="" action="ppaction://media"/>
            <a:extLst>
              <a:ext uri="{FF2B5EF4-FFF2-40B4-BE49-F238E27FC236}">
                <a16:creationId xmlns:a16="http://schemas.microsoft.com/office/drawing/2014/main" id="{15CED0B8-5832-5869-B0C5-454EA3A679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53424" y="6919960"/>
            <a:ext cx="3462130" cy="24438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B4B500D-C0F8-718D-0B53-552DC616F403}"/>
              </a:ext>
            </a:extLst>
          </p:cNvPr>
          <p:cNvSpPr txBox="1"/>
          <p:nvPr/>
        </p:nvSpPr>
        <p:spPr>
          <a:xfrm>
            <a:off x="1423779" y="9427633"/>
            <a:ext cx="5305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https://www.youtube.com/watch?v=AM6cCFEoaow</a:t>
            </a:r>
          </a:p>
        </p:txBody>
      </p:sp>
      <p:pic>
        <p:nvPicPr>
          <p:cNvPr id="5122" name="Picture 2" descr="1: SIFT descriptor. The well known SIFT descriptor consists of 3D... |  Download Scientific Diagram">
            <a:extLst>
              <a:ext uri="{FF2B5EF4-FFF2-40B4-BE49-F238E27FC236}">
                <a16:creationId xmlns:a16="http://schemas.microsoft.com/office/drawing/2014/main" id="{961B269A-8E7E-EA71-85DB-D4F1E2E3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756" y="5026620"/>
            <a:ext cx="3357384" cy="17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FE0EC55-38B0-5021-4755-8C3A6479819C}"/>
              </a:ext>
            </a:extLst>
          </p:cNvPr>
          <p:cNvSpPr txBox="1"/>
          <p:nvPr/>
        </p:nvSpPr>
        <p:spPr>
          <a:xfrm>
            <a:off x="841568" y="691996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(</a:t>
            </a:r>
            <a:r>
              <a:rPr lang="ko-KR" altLang="en-US" sz="1200"/>
              <a:t>영상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5D8620-5DAC-5761-5B0B-66C5EF1B4714}"/>
              </a:ext>
            </a:extLst>
          </p:cNvPr>
          <p:cNvSpPr txBox="1"/>
          <p:nvPr/>
        </p:nvSpPr>
        <p:spPr>
          <a:xfrm>
            <a:off x="1028151" y="2395273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(</a:t>
            </a:r>
            <a:r>
              <a:rPr lang="ko-KR" altLang="en-US" sz="1200"/>
              <a:t>영상</a:t>
            </a:r>
            <a:r>
              <a:rPr lang="en-US" altLang="ko-KR" sz="1200"/>
              <a:t>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6210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97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D6FE7-0847-25EF-A6C7-9682D788E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1B3D32-1265-94D5-FA02-A280CCBEFF2B}"/>
              </a:ext>
            </a:extLst>
          </p:cNvPr>
          <p:cNvSpPr txBox="1"/>
          <p:nvPr/>
        </p:nvSpPr>
        <p:spPr>
          <a:xfrm>
            <a:off x="530155" y="373850"/>
            <a:ext cx="31918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6D Pose Estimation</a:t>
            </a:r>
          </a:p>
          <a:p>
            <a:r>
              <a:rPr lang="ko-KR" altLang="en-US"/>
              <a:t>카메라 기반 </a:t>
            </a:r>
            <a:r>
              <a:rPr lang="en-US" altLang="ko-KR"/>
              <a:t>6D </a:t>
            </a:r>
            <a:r>
              <a:rPr lang="ko-KR" altLang="en-US"/>
              <a:t>포즈 추정연구</a:t>
            </a:r>
            <a:endParaRPr lang="en-US" altLang="ko-KR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FC63B4-B4D7-E0D6-B0D6-E5B9746E34F9}"/>
              </a:ext>
            </a:extLst>
          </p:cNvPr>
          <p:cNvGrpSpPr/>
          <p:nvPr/>
        </p:nvGrpSpPr>
        <p:grpSpPr>
          <a:xfrm>
            <a:off x="4175770" y="17907"/>
            <a:ext cx="1642100" cy="1666536"/>
            <a:chOff x="3914164" y="617779"/>
            <a:chExt cx="2512883" cy="25502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9667F64-ADE3-756E-95C6-70EEC1C6A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1704" r="16873"/>
            <a:stretch/>
          </p:blipFill>
          <p:spPr>
            <a:xfrm>
              <a:off x="3914164" y="617779"/>
              <a:ext cx="2512883" cy="2550276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E44EDD-1C51-0A74-746D-5C08148BCD72}"/>
                </a:ext>
              </a:extLst>
            </p:cNvPr>
            <p:cNvGrpSpPr/>
            <p:nvPr/>
          </p:nvGrpSpPr>
          <p:grpSpPr>
            <a:xfrm>
              <a:off x="4336215" y="1110470"/>
              <a:ext cx="768440" cy="630169"/>
              <a:chOff x="5920740" y="8008438"/>
              <a:chExt cx="320436" cy="262778"/>
            </a:xfrm>
            <a:effectLst>
              <a:glow rad="88900">
                <a:schemeClr val="bg1">
                  <a:alpha val="71000"/>
                </a:schemeClr>
              </a:glow>
            </a:effectLst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C86A7D14-1547-75A1-3771-89E8C40BED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0740" y="8168644"/>
                <a:ext cx="160218" cy="88827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142996A8-C8B3-142C-4A44-80220296BC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0958" y="8008438"/>
                <a:ext cx="0" cy="160207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7D3D50F0-BEBB-CDD7-44BB-2B52698A6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0958" y="8168645"/>
                <a:ext cx="160218" cy="102571"/>
              </a:xfrm>
              <a:prstGeom prst="straightConnector1">
                <a:avLst/>
              </a:prstGeom>
              <a:ln w="349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95EFBE-C729-FE5A-DF6C-C23CE9EE9DBC}"/>
              </a:ext>
            </a:extLst>
          </p:cNvPr>
          <p:cNvSpPr txBox="1"/>
          <p:nvPr/>
        </p:nvSpPr>
        <p:spPr>
          <a:xfrm>
            <a:off x="1610362" y="960848"/>
            <a:ext cx="1363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</a:t>
            </a:r>
            <a:r>
              <a:rPr lang="ko-KR" altLang="en-US" sz="1200"/>
              <a:t>위치</a:t>
            </a:r>
            <a:r>
              <a:rPr lang="en-US" altLang="ko-KR" sz="1200"/>
              <a:t>3D+</a:t>
            </a:r>
            <a:r>
              <a:rPr lang="ko-KR" altLang="en-US" sz="1200"/>
              <a:t>자세</a:t>
            </a:r>
            <a:r>
              <a:rPr lang="en-US" altLang="ko-KR" sz="1200"/>
              <a:t>3D)</a:t>
            </a:r>
            <a:endParaRPr lang="ko-KR" altLang="en-US" sz="120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5CA07B-1C81-3085-A105-69F4A0AB276D}"/>
              </a:ext>
            </a:extLst>
          </p:cNvPr>
          <p:cNvCxnSpPr/>
          <p:nvPr/>
        </p:nvCxnSpPr>
        <p:spPr>
          <a:xfrm>
            <a:off x="0" y="1725777"/>
            <a:ext cx="6858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256DA2-93AF-41F1-EE06-7B9849D2937A}"/>
              </a:ext>
            </a:extLst>
          </p:cNvPr>
          <p:cNvSpPr txBox="1"/>
          <p:nvPr/>
        </p:nvSpPr>
        <p:spPr>
          <a:xfrm>
            <a:off x="483870" y="12587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00B0F0"/>
                </a:solidFill>
              </a:rPr>
              <a:t>참고자료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2C7493D-5652-5591-6CB3-5E8C71B5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" y="3236322"/>
            <a:ext cx="5452110" cy="20139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1607BF-F51B-0D23-0CA6-37C504EA3DA4}"/>
              </a:ext>
            </a:extLst>
          </p:cNvPr>
          <p:cNvSpPr txBox="1"/>
          <p:nvPr/>
        </p:nvSpPr>
        <p:spPr>
          <a:xfrm>
            <a:off x="702945" y="5250264"/>
            <a:ext cx="5844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https://www.youtube.com/watch?v=mlXs5kIQ5p4&amp;t=2s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A56B0A-8696-31C3-81BD-9CE7D9245CB7}"/>
              </a:ext>
            </a:extLst>
          </p:cNvPr>
          <p:cNvSpPr txBox="1"/>
          <p:nvPr/>
        </p:nvSpPr>
        <p:spPr>
          <a:xfrm>
            <a:off x="582159" y="2359262"/>
            <a:ext cx="4783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AI-based 6D pose estimation</a:t>
            </a:r>
          </a:p>
          <a:p>
            <a:r>
              <a:rPr lang="ko-KR" altLang="en-US" sz="1200"/>
              <a:t>대상물체 자체를 학습하여 마커없이 물체의 </a:t>
            </a:r>
            <a:r>
              <a:rPr lang="en-US" altLang="ko-KR" sz="1200"/>
              <a:t>6D </a:t>
            </a:r>
            <a:r>
              <a:rPr lang="ko-KR" altLang="en-US" sz="1200"/>
              <a:t>포즈를 추정하는 기술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A753B-486B-62D6-177C-22F3BE4641FF}"/>
              </a:ext>
            </a:extLst>
          </p:cNvPr>
          <p:cNvSpPr txBox="1"/>
          <p:nvPr/>
        </p:nvSpPr>
        <p:spPr>
          <a:xfrm>
            <a:off x="1537335" y="8774583"/>
            <a:ext cx="34347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https://www.youtube.com/watch?v=x5CL5JfIHzw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9B25F0D-2796-C808-A80B-D5EC608B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894" y="5908191"/>
            <a:ext cx="4371975" cy="27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8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BE8B4-B53A-6C1E-4499-7C9AD8283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AA8E42-2D0E-12AA-5E9B-224AE605ADBB}"/>
              </a:ext>
            </a:extLst>
          </p:cNvPr>
          <p:cNvSpPr txBox="1"/>
          <p:nvPr/>
        </p:nvSpPr>
        <p:spPr>
          <a:xfrm>
            <a:off x="530155" y="373850"/>
            <a:ext cx="37000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6D Pose Estimation</a:t>
            </a:r>
          </a:p>
          <a:p>
            <a:r>
              <a:rPr lang="ko-KR" altLang="en-US"/>
              <a:t>레이저 센서 기반 </a:t>
            </a:r>
            <a:r>
              <a:rPr lang="en-US" altLang="ko-KR"/>
              <a:t>6D </a:t>
            </a:r>
            <a:r>
              <a:rPr lang="ko-KR" altLang="en-US"/>
              <a:t>포즈 추정연구</a:t>
            </a:r>
            <a:endParaRPr lang="en-US" altLang="ko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D80DF8-9946-9DBE-B837-82472BA9B7B3}"/>
              </a:ext>
            </a:extLst>
          </p:cNvPr>
          <p:cNvSpPr txBox="1"/>
          <p:nvPr/>
        </p:nvSpPr>
        <p:spPr>
          <a:xfrm>
            <a:off x="1610362" y="960848"/>
            <a:ext cx="1363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</a:t>
            </a:r>
            <a:r>
              <a:rPr lang="ko-KR" altLang="en-US" sz="1200"/>
              <a:t>위치</a:t>
            </a:r>
            <a:r>
              <a:rPr lang="en-US" altLang="ko-KR" sz="1200"/>
              <a:t>3D+</a:t>
            </a:r>
            <a:r>
              <a:rPr lang="ko-KR" altLang="en-US" sz="1200"/>
              <a:t>자세</a:t>
            </a:r>
            <a:r>
              <a:rPr lang="en-US" altLang="ko-KR" sz="1200"/>
              <a:t>3D)</a:t>
            </a:r>
            <a:endParaRPr lang="ko-KR" altLang="en-US" sz="120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57ED600-470F-B92E-BCC0-81F0500BD2C0}"/>
              </a:ext>
            </a:extLst>
          </p:cNvPr>
          <p:cNvCxnSpPr/>
          <p:nvPr/>
        </p:nvCxnSpPr>
        <p:spPr>
          <a:xfrm>
            <a:off x="0" y="1725777"/>
            <a:ext cx="6858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BE8B4B-9C9D-1722-B3C7-98C505BF6AC9}"/>
              </a:ext>
            </a:extLst>
          </p:cNvPr>
          <p:cNvSpPr txBox="1"/>
          <p:nvPr/>
        </p:nvSpPr>
        <p:spPr>
          <a:xfrm>
            <a:off x="426720" y="1800998"/>
            <a:ext cx="61471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Introduction: </a:t>
            </a:r>
            <a:r>
              <a:rPr lang="ko-KR" altLang="en-US" sz="1400" b="1"/>
              <a:t>레이저 거리센서 기반 자세추정센서</a:t>
            </a:r>
            <a:endParaRPr lang="en-US" altLang="ko-KR" sz="1400" b="1"/>
          </a:p>
          <a:p>
            <a:pPr algn="just"/>
            <a:endParaRPr lang="en-US" altLang="ko-KR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E4E9A-4AE6-9FFA-5F78-49805E2AB606}"/>
              </a:ext>
            </a:extLst>
          </p:cNvPr>
          <p:cNvSpPr txBox="1"/>
          <p:nvPr/>
        </p:nvSpPr>
        <p:spPr>
          <a:xfrm>
            <a:off x="355431" y="5102765"/>
            <a:ext cx="614713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무엇을 해야 하나요</a:t>
            </a:r>
            <a:r>
              <a:rPr lang="en-US" altLang="ko-KR" sz="1600" b="1" dirty="0"/>
              <a:t>?</a:t>
            </a:r>
          </a:p>
          <a:p>
            <a:pPr algn="just"/>
            <a:r>
              <a:rPr lang="ko-KR" altLang="en-US" sz="1100" dirty="0"/>
              <a:t>   본 프로젝트에서는 레이저거리센서를 </a:t>
            </a:r>
            <a:r>
              <a:rPr lang="ko-KR" altLang="en-US" sz="1100" dirty="0" err="1"/>
              <a:t>어레이화하여</a:t>
            </a:r>
            <a:r>
              <a:rPr lang="ko-KR" altLang="en-US" sz="1100" dirty="0"/>
              <a:t> 물체에 대한 </a:t>
            </a:r>
            <a:r>
              <a:rPr lang="en-US" altLang="ko-KR" sz="1100" dirty="0"/>
              <a:t>3D </a:t>
            </a:r>
            <a:r>
              <a:rPr lang="ko-KR" altLang="en-US" sz="1100" dirty="0"/>
              <a:t>이미지를 생성하는 것을 목표로 합니다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200" b="1" dirty="0"/>
          </a:p>
          <a:p>
            <a:pPr algn="just"/>
            <a:r>
              <a:rPr lang="ko-KR" altLang="en-US" sz="1600" b="1" dirty="0"/>
              <a:t>연습과제</a:t>
            </a:r>
            <a:endParaRPr lang="en-US" altLang="ko-KR" sz="1600" b="1" dirty="0"/>
          </a:p>
          <a:p>
            <a:pPr algn="just"/>
            <a:r>
              <a:rPr lang="en-US" altLang="ko-KR" sz="1200" b="1" dirty="0"/>
              <a:t> T1. Marker-based Tracking</a:t>
            </a:r>
          </a:p>
          <a:p>
            <a:pPr algn="just"/>
            <a:r>
              <a:rPr lang="en-US" altLang="ko-KR" sz="1100" dirty="0"/>
              <a:t>    </a:t>
            </a:r>
            <a:r>
              <a:rPr lang="ko-KR" altLang="en-US" sz="1100" dirty="0" err="1"/>
              <a:t>세개</a:t>
            </a:r>
            <a:r>
              <a:rPr lang="ko-KR" altLang="en-US" sz="1100" dirty="0"/>
              <a:t> 이상의 레이저거리센서를 이용하여 평면의 </a:t>
            </a:r>
            <a:r>
              <a:rPr lang="ko-KR" altLang="en-US" sz="1100" dirty="0" err="1"/>
              <a:t>노멀벡터를</a:t>
            </a:r>
            <a:r>
              <a:rPr lang="ko-KR" altLang="en-US" sz="1100" dirty="0"/>
              <a:t> 구합니다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ko-KR" altLang="en-US" sz="1600" b="1" dirty="0"/>
              <a:t>심화과제</a:t>
            </a:r>
            <a:endParaRPr lang="en-US" altLang="ko-KR" sz="1600" b="1" dirty="0"/>
          </a:p>
          <a:p>
            <a:pPr algn="just"/>
            <a:r>
              <a:rPr lang="en-US" altLang="ko-KR" sz="1200" b="1" dirty="0"/>
              <a:t>1. </a:t>
            </a:r>
            <a:r>
              <a:rPr lang="ko-KR" altLang="en-US" sz="1200" b="1" dirty="0"/>
              <a:t>두꺼운 유리 뒤에서의 자세 측정</a:t>
            </a:r>
            <a:endParaRPr lang="en-US" altLang="ko-KR" sz="1200" b="1" dirty="0"/>
          </a:p>
          <a:p>
            <a:pPr algn="just"/>
            <a:r>
              <a:rPr lang="en-US" altLang="ko-KR" sz="1100" dirty="0"/>
              <a:t>   </a:t>
            </a:r>
            <a:r>
              <a:rPr lang="ko-KR" altLang="en-US" sz="1100" dirty="0"/>
              <a:t>산업현장에서는 </a:t>
            </a:r>
            <a:r>
              <a:rPr lang="ko-KR" altLang="en-US" sz="1100" dirty="0" err="1"/>
              <a:t>방폭</a:t>
            </a:r>
            <a:r>
              <a:rPr lang="en-US" altLang="ko-KR" sz="1100" dirty="0"/>
              <a:t>(</a:t>
            </a:r>
            <a:r>
              <a:rPr lang="ko-KR" altLang="en-US" sz="1100" dirty="0"/>
              <a:t>가스</a:t>
            </a:r>
            <a:r>
              <a:rPr lang="en-US" altLang="ko-KR" sz="1100" dirty="0"/>
              <a:t>/</a:t>
            </a:r>
            <a:r>
              <a:rPr lang="ko-KR" altLang="en-US" sz="1100" dirty="0"/>
              <a:t>분진에 의한 폭발방지</a:t>
            </a:r>
            <a:r>
              <a:rPr lang="en-US" altLang="ko-KR" sz="1100" dirty="0"/>
              <a:t>)</a:t>
            </a:r>
            <a:r>
              <a:rPr lang="ko-KR" altLang="en-US" sz="1100" dirty="0"/>
              <a:t>이 필요한 경우가 많으며</a:t>
            </a:r>
            <a:r>
              <a:rPr lang="en-US" altLang="ko-KR" sz="1100" dirty="0"/>
              <a:t>, </a:t>
            </a:r>
            <a:r>
              <a:rPr lang="ko-KR" altLang="en-US" sz="1100" dirty="0"/>
              <a:t>이 경우 전자장치들은 두꺼운 유리</a:t>
            </a:r>
            <a:r>
              <a:rPr lang="en-US" altLang="ko-KR" sz="1100" dirty="0"/>
              <a:t>/</a:t>
            </a:r>
            <a:r>
              <a:rPr lang="ko-KR" altLang="en-US" sz="1100" dirty="0"/>
              <a:t>금속 케이스안에 설치하여 전자기기에 의한 점화를 </a:t>
            </a:r>
            <a:r>
              <a:rPr lang="ko-KR" altLang="en-US" sz="1100" dirty="0" err="1"/>
              <a:t>방지해야합니다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문제는 이러한 두꺼운 유리로 인하여 이미지에 왜곡이 생길 수 있다는 점 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본 과제에서는 두꺼운 </a:t>
            </a:r>
            <a:r>
              <a:rPr lang="ko-KR" altLang="en-US" sz="1100" dirty="0" err="1"/>
              <a:t>유리뒤에서도</a:t>
            </a:r>
            <a:r>
              <a:rPr lang="ko-KR" altLang="en-US" sz="1100" dirty="0"/>
              <a:t> 안정적으로 물체의 자세를 측정할 수 있도록 </a:t>
            </a:r>
            <a:r>
              <a:rPr lang="ko-KR" altLang="en-US" sz="1100" dirty="0" err="1"/>
              <a:t>센서값을</a:t>
            </a:r>
            <a:r>
              <a:rPr lang="ko-KR" altLang="en-US" sz="1100" dirty="0"/>
              <a:t> 보정하는 것을 목표로 합니다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en-US" altLang="ko-KR" sz="1200" b="1" dirty="0"/>
              <a:t>2. Multi-view System</a:t>
            </a:r>
          </a:p>
          <a:p>
            <a:pPr algn="just"/>
            <a:r>
              <a:rPr lang="en-US" altLang="ko-KR" sz="1100" dirty="0"/>
              <a:t> </a:t>
            </a:r>
            <a:r>
              <a:rPr lang="ko-KR" altLang="en-US" sz="1100" dirty="0"/>
              <a:t>레이저 어레이를 이용할 경우 해상도가 부족할 수 있으므로</a:t>
            </a:r>
            <a:r>
              <a:rPr lang="en-US" altLang="ko-KR" sz="1100" dirty="0"/>
              <a:t>, </a:t>
            </a:r>
            <a:r>
              <a:rPr lang="ko-KR" altLang="en-US" sz="1100" dirty="0"/>
              <a:t>다양한 방향에서 센서를 배치할 필요가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본 과자에서는 센서를 </a:t>
            </a:r>
            <a:r>
              <a:rPr lang="en-US" altLang="ko-KR" sz="1100" dirty="0"/>
              <a:t>3</a:t>
            </a:r>
            <a:r>
              <a:rPr lang="ko-KR" altLang="en-US" sz="1100" dirty="0"/>
              <a:t>방향으로 배치하여 오브젝트의 </a:t>
            </a:r>
            <a:r>
              <a:rPr lang="en-US" altLang="ko-KR" sz="1100" dirty="0"/>
              <a:t>6D </a:t>
            </a:r>
            <a:r>
              <a:rPr lang="ko-KR" altLang="en-US" sz="1100" dirty="0"/>
              <a:t>포즈를 측정하는 것을 목표로 합니다</a:t>
            </a:r>
            <a:r>
              <a:rPr lang="en-US" altLang="ko-KR" sz="1100" dirty="0"/>
              <a:t>.</a:t>
            </a:r>
          </a:p>
        </p:txBody>
      </p:sp>
      <p:pic>
        <p:nvPicPr>
          <p:cNvPr id="1028" name="Picture 4" descr="변위 센서 기술 가이드 | OPTEX FA">
            <a:extLst>
              <a:ext uri="{FF2B5EF4-FFF2-40B4-BE49-F238E27FC236}">
                <a16:creationId xmlns:a16="http://schemas.microsoft.com/office/drawing/2014/main" id="{486A47D9-74AA-5651-0969-BFDACD1C6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/>
          <a:stretch/>
        </p:blipFill>
        <p:spPr bwMode="auto">
          <a:xfrm>
            <a:off x="141268" y="2353272"/>
            <a:ext cx="5955910" cy="20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프리콘 - Sensing Solution - 레이저, 초음파, 레이더, 라이다 센서, 라인레이저">
            <a:extLst>
              <a:ext uri="{FF2B5EF4-FFF2-40B4-BE49-F238E27FC236}">
                <a16:creationId xmlns:a16="http://schemas.microsoft.com/office/drawing/2014/main" id="{01C37FBA-0920-F33D-4943-D08571AA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068" y="242635"/>
            <a:ext cx="1480691" cy="131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59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B5865-CF7C-A6B2-25AF-98284EB89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64FDF9-E661-49E1-ADB8-4726A1D64629}"/>
              </a:ext>
            </a:extLst>
          </p:cNvPr>
          <p:cNvSpPr txBox="1"/>
          <p:nvPr/>
        </p:nvSpPr>
        <p:spPr>
          <a:xfrm>
            <a:off x="530155" y="373850"/>
            <a:ext cx="37000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6D Pose Estimation</a:t>
            </a:r>
          </a:p>
          <a:p>
            <a:r>
              <a:rPr lang="ko-KR" altLang="en-US"/>
              <a:t>레이저 센서 기반 </a:t>
            </a:r>
            <a:r>
              <a:rPr lang="en-US" altLang="ko-KR"/>
              <a:t>6D </a:t>
            </a:r>
            <a:r>
              <a:rPr lang="ko-KR" altLang="en-US"/>
              <a:t>포즈 추정연구</a:t>
            </a:r>
            <a:endParaRPr lang="en-US" altLang="ko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5D370B-DF1F-CF4D-BEA6-FF2C46B2B97F}"/>
              </a:ext>
            </a:extLst>
          </p:cNvPr>
          <p:cNvSpPr txBox="1"/>
          <p:nvPr/>
        </p:nvSpPr>
        <p:spPr>
          <a:xfrm>
            <a:off x="1610362" y="960848"/>
            <a:ext cx="1363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</a:t>
            </a:r>
            <a:r>
              <a:rPr lang="ko-KR" altLang="en-US" sz="1200"/>
              <a:t>위치</a:t>
            </a:r>
            <a:r>
              <a:rPr lang="en-US" altLang="ko-KR" sz="1200"/>
              <a:t>3D+</a:t>
            </a:r>
            <a:r>
              <a:rPr lang="ko-KR" altLang="en-US" sz="1200"/>
              <a:t>자세</a:t>
            </a:r>
            <a:r>
              <a:rPr lang="en-US" altLang="ko-KR" sz="1200"/>
              <a:t>3D)</a:t>
            </a:r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A8AC99-43D3-231B-FD3B-35CE06417F78}"/>
              </a:ext>
            </a:extLst>
          </p:cNvPr>
          <p:cNvSpPr txBox="1"/>
          <p:nvPr/>
        </p:nvSpPr>
        <p:spPr>
          <a:xfrm>
            <a:off x="426720" y="1800998"/>
            <a:ext cx="61471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레이저 거리센서 기반 자세추정센서</a:t>
            </a:r>
            <a:endParaRPr lang="en-US" altLang="ko-KR" sz="1400" b="1"/>
          </a:p>
          <a:p>
            <a:pPr algn="just"/>
            <a:endParaRPr lang="en-US" altLang="ko-KR" sz="1100"/>
          </a:p>
        </p:txBody>
      </p:sp>
      <p:pic>
        <p:nvPicPr>
          <p:cNvPr id="1032" name="Picture 8" descr="프리콘 - Sensing Solution - 레이저, 초음파, 레이더, 라이다 센서, 라인레이저">
            <a:extLst>
              <a:ext uri="{FF2B5EF4-FFF2-40B4-BE49-F238E27FC236}">
                <a16:creationId xmlns:a16="http://schemas.microsoft.com/office/drawing/2014/main" id="{80A2F450-CD4C-40D1-8346-0457307F9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068" y="242635"/>
            <a:ext cx="1480691" cy="131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C0C95-0976-8967-00FD-898B600EDEAA}"/>
              </a:ext>
            </a:extLst>
          </p:cNvPr>
          <p:cNvSpPr txBox="1"/>
          <p:nvPr/>
        </p:nvSpPr>
        <p:spPr>
          <a:xfrm>
            <a:off x="764551" y="4644868"/>
            <a:ext cx="56706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/>
              <a:t>https://www.ia.omron.co.kr/products/product_detail.asp?list_code2=007008001&amp;prodPk=924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0430834-AF2D-97CC-F0D1-85A461BBA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31" y="2278052"/>
            <a:ext cx="2834169" cy="222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B2A362-CE86-E9D1-2EA4-3431BC683759}"/>
              </a:ext>
            </a:extLst>
          </p:cNvPr>
          <p:cNvCxnSpPr/>
          <p:nvPr/>
        </p:nvCxnSpPr>
        <p:spPr>
          <a:xfrm>
            <a:off x="0" y="1725777"/>
            <a:ext cx="6858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260918-F465-94FE-1000-75E8677D5CBE}"/>
              </a:ext>
            </a:extLst>
          </p:cNvPr>
          <p:cNvSpPr txBox="1"/>
          <p:nvPr/>
        </p:nvSpPr>
        <p:spPr>
          <a:xfrm>
            <a:off x="483870" y="12587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00B0F0"/>
                </a:solidFill>
              </a:rPr>
              <a:t>참고자료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92C57E5-D0B1-471E-8B36-643E2D7D2952}"/>
              </a:ext>
            </a:extLst>
          </p:cNvPr>
          <p:cNvGrpSpPr/>
          <p:nvPr/>
        </p:nvGrpSpPr>
        <p:grpSpPr>
          <a:xfrm>
            <a:off x="1770814" y="7106927"/>
            <a:ext cx="2652596" cy="2510028"/>
            <a:chOff x="971550" y="5684519"/>
            <a:chExt cx="3082544" cy="291686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379B8C-B84F-0D09-52DB-E3B0853DB7E7}"/>
                </a:ext>
              </a:extLst>
            </p:cNvPr>
            <p:cNvSpPr/>
            <p:nvPr/>
          </p:nvSpPr>
          <p:spPr>
            <a:xfrm>
              <a:off x="971550" y="6172200"/>
              <a:ext cx="438150" cy="13335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5E044F8-830B-E9E1-3BCB-6E8215F558A0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409700" y="6238875"/>
              <a:ext cx="8001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DFD922-87A6-EEDB-5D63-21181FFF9ED2}"/>
                </a:ext>
              </a:extLst>
            </p:cNvPr>
            <p:cNvSpPr/>
            <p:nvPr/>
          </p:nvSpPr>
          <p:spPr>
            <a:xfrm rot="20759404">
              <a:off x="2292734" y="5845078"/>
              <a:ext cx="990600" cy="13843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0DAFBD-FE6D-A975-2533-8A22C41845D2}"/>
                </a:ext>
              </a:extLst>
            </p:cNvPr>
            <p:cNvSpPr/>
            <p:nvPr/>
          </p:nvSpPr>
          <p:spPr>
            <a:xfrm>
              <a:off x="971550" y="6619279"/>
              <a:ext cx="438150" cy="13335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B2DB6E7-4F6E-9AC2-2DEF-77816728D1A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409700" y="6685954"/>
              <a:ext cx="9207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56A386-A168-8A9A-FCCD-8B3E1B4E6AA2}"/>
                </a:ext>
              </a:extLst>
            </p:cNvPr>
            <p:cNvSpPr/>
            <p:nvPr/>
          </p:nvSpPr>
          <p:spPr>
            <a:xfrm>
              <a:off x="971550" y="7066358"/>
              <a:ext cx="438150" cy="13335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96ACA50-24AC-49B2-C769-78429DE783C7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409700" y="7133033"/>
              <a:ext cx="1016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DB61F76-E448-334D-875F-1ADF07771963}"/>
                </a:ext>
              </a:extLst>
            </p:cNvPr>
            <p:cNvSpPr/>
            <p:nvPr/>
          </p:nvSpPr>
          <p:spPr>
            <a:xfrm rot="14279557">
              <a:off x="3471650" y="8315637"/>
              <a:ext cx="438150" cy="13335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9525EA2-3CD6-04DC-D91A-6516E5096E1C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 flipV="1">
              <a:off x="2987156" y="7256690"/>
              <a:ext cx="587453" cy="9398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605820F-121A-94A3-BF22-47F1D4CEA8B2}"/>
                </a:ext>
              </a:extLst>
            </p:cNvPr>
            <p:cNvSpPr/>
            <p:nvPr/>
          </p:nvSpPr>
          <p:spPr>
            <a:xfrm rot="14279557">
              <a:off x="3768344" y="8133021"/>
              <a:ext cx="438150" cy="13335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F679902-749F-778F-F8C8-734ECBA8FD52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 flipV="1">
              <a:off x="3365094" y="7204054"/>
              <a:ext cx="506209" cy="8098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22F3810-82C8-15C2-53D7-84C5A2D757C9}"/>
                </a:ext>
              </a:extLst>
            </p:cNvPr>
            <p:cNvCxnSpPr/>
            <p:nvPr/>
          </p:nvCxnSpPr>
          <p:spPr>
            <a:xfrm>
              <a:off x="2118360" y="5684520"/>
              <a:ext cx="0" cy="247668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64938D3-D3D4-1495-CE2E-F4782B3DAD61}"/>
                </a:ext>
              </a:extLst>
            </p:cNvPr>
            <p:cNvCxnSpPr/>
            <p:nvPr/>
          </p:nvCxnSpPr>
          <p:spPr>
            <a:xfrm>
              <a:off x="3469808" y="5684519"/>
              <a:ext cx="0" cy="247668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화살표: 아래쪽 36">
              <a:extLst>
                <a:ext uri="{FF2B5EF4-FFF2-40B4-BE49-F238E27FC236}">
                  <a16:creationId xmlns:a16="http://schemas.microsoft.com/office/drawing/2014/main" id="{1D4DD926-3FB1-3812-3CB9-59410B1708E6}"/>
                </a:ext>
              </a:extLst>
            </p:cNvPr>
            <p:cNvSpPr/>
            <p:nvPr/>
          </p:nvSpPr>
          <p:spPr>
            <a:xfrm>
              <a:off x="2616200" y="7608989"/>
              <a:ext cx="347400" cy="496013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02B612-66A9-DCB7-A729-E5654B2BF2BF}"/>
              </a:ext>
            </a:extLst>
          </p:cNvPr>
          <p:cNvSpPr/>
          <p:nvPr/>
        </p:nvSpPr>
        <p:spPr>
          <a:xfrm>
            <a:off x="3079856" y="5202467"/>
            <a:ext cx="212430" cy="154807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673FAED-086F-4BAB-A61C-3E60B53DAB8B}"/>
              </a:ext>
            </a:extLst>
          </p:cNvPr>
          <p:cNvCxnSpPr>
            <a:cxnSpLocks/>
          </p:cNvCxnSpPr>
          <p:nvPr/>
        </p:nvCxnSpPr>
        <p:spPr>
          <a:xfrm>
            <a:off x="2693316" y="5463925"/>
            <a:ext cx="386540" cy="1423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2B1EC8C-EF0A-097C-7551-5D908C2E7C51}"/>
              </a:ext>
            </a:extLst>
          </p:cNvPr>
          <p:cNvCxnSpPr>
            <a:cxnSpLocks/>
          </p:cNvCxnSpPr>
          <p:nvPr/>
        </p:nvCxnSpPr>
        <p:spPr>
          <a:xfrm>
            <a:off x="3079856" y="5606324"/>
            <a:ext cx="212430" cy="143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42264D4-6E82-DAE6-A0E8-F4968205859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92286" y="5613503"/>
            <a:ext cx="1061887" cy="4162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6111DC-F1D4-A08D-2AE1-7CABAFC7C922}"/>
              </a:ext>
            </a:extLst>
          </p:cNvPr>
          <p:cNvSpPr/>
          <p:nvPr/>
        </p:nvSpPr>
        <p:spPr>
          <a:xfrm>
            <a:off x="4354173" y="5809099"/>
            <a:ext cx="212430" cy="4412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8886214-BA59-0BFF-0F42-0053103B408A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3292286" y="6029708"/>
            <a:ext cx="1061887" cy="233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F9A8714-371A-EF39-1412-7EE6B92DB48B}"/>
              </a:ext>
            </a:extLst>
          </p:cNvPr>
          <p:cNvCxnSpPr>
            <a:cxnSpLocks/>
          </p:cNvCxnSpPr>
          <p:nvPr/>
        </p:nvCxnSpPr>
        <p:spPr>
          <a:xfrm flipV="1">
            <a:off x="3079856" y="6265620"/>
            <a:ext cx="212430" cy="12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99BFDBE-7247-7778-A5DB-3E00201206C4}"/>
              </a:ext>
            </a:extLst>
          </p:cNvPr>
          <p:cNvCxnSpPr>
            <a:cxnSpLocks/>
          </p:cNvCxnSpPr>
          <p:nvPr/>
        </p:nvCxnSpPr>
        <p:spPr>
          <a:xfrm flipV="1">
            <a:off x="2693316" y="6282932"/>
            <a:ext cx="386540" cy="850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29AFE6D-39B7-B2A6-5FFA-43F4F65B9637}"/>
              </a:ext>
            </a:extLst>
          </p:cNvPr>
          <p:cNvSpPr txBox="1"/>
          <p:nvPr/>
        </p:nvSpPr>
        <p:spPr>
          <a:xfrm>
            <a:off x="1164312" y="512919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렌즈왜곡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45B637-EE1E-FA70-C384-7E6A44CA0396}"/>
              </a:ext>
            </a:extLst>
          </p:cNvPr>
          <p:cNvSpPr txBox="1"/>
          <p:nvPr/>
        </p:nvSpPr>
        <p:spPr>
          <a:xfrm>
            <a:off x="764551" y="7159625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센서 배치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366F46-AF42-4F87-00FD-CFD8FBB31B57}"/>
              </a:ext>
            </a:extLst>
          </p:cNvPr>
          <p:cNvCxnSpPr>
            <a:cxnSpLocks/>
          </p:cNvCxnSpPr>
          <p:nvPr/>
        </p:nvCxnSpPr>
        <p:spPr>
          <a:xfrm>
            <a:off x="3920619" y="5174858"/>
            <a:ext cx="212430" cy="69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3EB116-C58E-5DB8-951A-CD189B833392}"/>
              </a:ext>
            </a:extLst>
          </p:cNvPr>
          <p:cNvSpPr/>
          <p:nvPr/>
        </p:nvSpPr>
        <p:spPr>
          <a:xfrm>
            <a:off x="2343955" y="5367270"/>
            <a:ext cx="349361" cy="1078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0E6A50E-8EFE-8DF5-9654-EC943688C18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2689077" y="5458124"/>
            <a:ext cx="1665096" cy="5715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380969C-4979-B04B-0A15-44802924CB70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2693316" y="6029708"/>
            <a:ext cx="1660857" cy="3262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E5A7E1-D3DB-8418-57EC-9A262C9CA346}"/>
              </a:ext>
            </a:extLst>
          </p:cNvPr>
          <p:cNvSpPr/>
          <p:nvPr/>
        </p:nvSpPr>
        <p:spPr>
          <a:xfrm>
            <a:off x="4514609" y="5809099"/>
            <a:ext cx="212430" cy="441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656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</TotalTime>
  <Words>1015</Words>
  <Application>Microsoft Office PowerPoint</Application>
  <PresentationFormat>A4 용지(210x297mm)</PresentationFormat>
  <Paragraphs>112</Paragraphs>
  <Slides>8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Aptos</vt:lpstr>
      <vt:lpstr>Aptos Display</vt:lpstr>
      <vt:lpstr>Arial</vt:lpstr>
      <vt:lpstr>Gabriola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Joonhwa CHOI</dc:creator>
  <cp:lastModifiedBy>Jihoon Choi</cp:lastModifiedBy>
  <cp:revision>65</cp:revision>
  <dcterms:created xsi:type="dcterms:W3CDTF">2025-04-11T12:10:38Z</dcterms:created>
  <dcterms:modified xsi:type="dcterms:W3CDTF">2025-07-29T08:25:39Z</dcterms:modified>
</cp:coreProperties>
</file>